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21"/>
  </p:notesMasterIdLst>
  <p:sldIdLst>
    <p:sldId id="256" r:id="rId2"/>
    <p:sldId id="257" r:id="rId3"/>
    <p:sldId id="258" r:id="rId4"/>
    <p:sldId id="410" r:id="rId5"/>
    <p:sldId id="411" r:id="rId6"/>
    <p:sldId id="412" r:id="rId7"/>
    <p:sldId id="413" r:id="rId8"/>
    <p:sldId id="414" r:id="rId9"/>
    <p:sldId id="415" r:id="rId10"/>
    <p:sldId id="416" r:id="rId11"/>
    <p:sldId id="417" r:id="rId12"/>
    <p:sldId id="418" r:id="rId13"/>
    <p:sldId id="419" r:id="rId14"/>
    <p:sldId id="259" r:id="rId15"/>
    <p:sldId id="260" r:id="rId16"/>
    <p:sldId id="261" r:id="rId17"/>
    <p:sldId id="262" r:id="rId18"/>
    <p:sldId id="263" r:id="rId19"/>
    <p:sldId id="296" r:id="rId20"/>
    <p:sldId id="420" r:id="rId21"/>
    <p:sldId id="421" r:id="rId22"/>
    <p:sldId id="422" r:id="rId23"/>
    <p:sldId id="278" r:id="rId24"/>
    <p:sldId id="279" r:id="rId25"/>
    <p:sldId id="283" r:id="rId26"/>
    <p:sldId id="423" r:id="rId27"/>
    <p:sldId id="281" r:id="rId28"/>
    <p:sldId id="282" r:id="rId29"/>
    <p:sldId id="284" r:id="rId30"/>
    <p:sldId id="285" r:id="rId31"/>
    <p:sldId id="424" r:id="rId32"/>
    <p:sldId id="287" r:id="rId33"/>
    <p:sldId id="289" r:id="rId34"/>
    <p:sldId id="288" r:id="rId35"/>
    <p:sldId id="425" r:id="rId36"/>
    <p:sldId id="290" r:id="rId37"/>
    <p:sldId id="264" r:id="rId38"/>
    <p:sldId id="265" r:id="rId39"/>
    <p:sldId id="266" r:id="rId40"/>
    <p:sldId id="267" r:id="rId41"/>
    <p:sldId id="268" r:id="rId42"/>
    <p:sldId id="269" r:id="rId43"/>
    <p:sldId id="270" r:id="rId44"/>
    <p:sldId id="271" r:id="rId45"/>
    <p:sldId id="272" r:id="rId46"/>
    <p:sldId id="273" r:id="rId47"/>
    <p:sldId id="274" r:id="rId48"/>
    <p:sldId id="275" r:id="rId49"/>
    <p:sldId id="276" r:id="rId50"/>
    <p:sldId id="322" r:id="rId51"/>
    <p:sldId id="381" r:id="rId52"/>
    <p:sldId id="382" r:id="rId53"/>
    <p:sldId id="362" r:id="rId54"/>
    <p:sldId id="363" r:id="rId55"/>
    <p:sldId id="357" r:id="rId56"/>
    <p:sldId id="366" r:id="rId57"/>
    <p:sldId id="367" r:id="rId58"/>
    <p:sldId id="368" r:id="rId59"/>
    <p:sldId id="369" r:id="rId60"/>
    <p:sldId id="383" r:id="rId61"/>
    <p:sldId id="370" r:id="rId62"/>
    <p:sldId id="371" r:id="rId63"/>
    <p:sldId id="372" r:id="rId64"/>
    <p:sldId id="379" r:id="rId65"/>
    <p:sldId id="373" r:id="rId66"/>
    <p:sldId id="374" r:id="rId67"/>
    <p:sldId id="384" r:id="rId68"/>
    <p:sldId id="390" r:id="rId69"/>
    <p:sldId id="391" r:id="rId70"/>
    <p:sldId id="392" r:id="rId71"/>
    <p:sldId id="393" r:id="rId72"/>
    <p:sldId id="394" r:id="rId73"/>
    <p:sldId id="280" r:id="rId74"/>
    <p:sldId id="395" r:id="rId75"/>
    <p:sldId id="396" r:id="rId76"/>
    <p:sldId id="397" r:id="rId77"/>
    <p:sldId id="398" r:id="rId78"/>
    <p:sldId id="399" r:id="rId79"/>
    <p:sldId id="400" r:id="rId80"/>
    <p:sldId id="401" r:id="rId81"/>
    <p:sldId id="402" r:id="rId82"/>
    <p:sldId id="403" r:id="rId83"/>
    <p:sldId id="404" r:id="rId84"/>
    <p:sldId id="405" r:id="rId85"/>
    <p:sldId id="406" r:id="rId86"/>
    <p:sldId id="407" r:id="rId87"/>
    <p:sldId id="408" r:id="rId88"/>
    <p:sldId id="426" r:id="rId89"/>
    <p:sldId id="427" r:id="rId90"/>
    <p:sldId id="428" r:id="rId91"/>
    <p:sldId id="429" r:id="rId92"/>
    <p:sldId id="430" r:id="rId93"/>
    <p:sldId id="431" r:id="rId94"/>
    <p:sldId id="432" r:id="rId95"/>
    <p:sldId id="277" r:id="rId96"/>
    <p:sldId id="433" r:id="rId97"/>
    <p:sldId id="434" r:id="rId98"/>
    <p:sldId id="435" r:id="rId99"/>
    <p:sldId id="436" r:id="rId100"/>
    <p:sldId id="437" r:id="rId101"/>
    <p:sldId id="438" r:id="rId102"/>
    <p:sldId id="439" r:id="rId103"/>
    <p:sldId id="440" r:id="rId104"/>
    <p:sldId id="286" r:id="rId105"/>
    <p:sldId id="441" r:id="rId106"/>
    <p:sldId id="442" r:id="rId107"/>
    <p:sldId id="443" r:id="rId108"/>
    <p:sldId id="444" r:id="rId109"/>
    <p:sldId id="445" r:id="rId110"/>
    <p:sldId id="446" r:id="rId111"/>
    <p:sldId id="447" r:id="rId112"/>
    <p:sldId id="448" r:id="rId113"/>
    <p:sldId id="449" r:id="rId114"/>
    <p:sldId id="450" r:id="rId115"/>
    <p:sldId id="451" r:id="rId116"/>
    <p:sldId id="452" r:id="rId117"/>
    <p:sldId id="409" r:id="rId118"/>
    <p:sldId id="388" r:id="rId119"/>
    <p:sldId id="312" r:id="rId120"/>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p:cViewPr varScale="1">
        <p:scale>
          <a:sx n="74" d="100"/>
          <a:sy n="74" d="100"/>
        </p:scale>
        <p:origin x="1752"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EB31666D-940E-4F43-AC88-FE2D00025C39}"/>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C0BBBEAD-59B1-44A9-B30C-CD04931C9F1E}"/>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DC243028-BF5C-4961-A19A-7CA5B6C182D1}"/>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US"/>
          </a:p>
        </p:txBody>
      </p:sp>
      <p:sp>
        <p:nvSpPr>
          <p:cNvPr id="4" name="Slide Number Placeholder 3"/>
          <p:cNvSpPr>
            <a:spLocks noGrp="1"/>
          </p:cNvSpPr>
          <p:nvPr>
            <p:ph type="sldNum" sz="quarter" idx="10"/>
          </p:nvPr>
        </p:nvSpPr>
        <p:spPr/>
        <p:txBody>
          <a:bodyPr/>
          <a:lstStyle/>
          <a:p>
            <a:fld id="{3BF923CE-E4CF-471D-BFFC-E32C2D6C0603}"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8CECD24F-8475-41AC-B4CD-4BBC1737FB2C}"/>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EF5890C3-C5B1-4214-937A-44499850F015}"/>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F49DE568-0C67-4EFE-B8F3-BAFF819213E0}"/>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1B6D1242-9121-4229-B7DE-332F9950154C}"/>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E656587F-C3A8-4D9C-80B9-87B7D820A7E2}"/>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16B433E7-5ABD-403A-BBD8-D8D7294B5077}"/>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301DD38A-705F-4425-AB11-0C11FF2E12CA}"/>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8C707664-7A13-46F6-A853-9AF2B507A2D2}"/>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49C6378D-6BF3-4242-84C0-293AB581A4CB}"/>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E7250D32-9BA8-480C-A4A5-9635CF33897C}"/>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BA11AC1D-405D-49E2-9ECC-06A4DC4903CA}"/>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68B78D6B-2BB2-462C-A916-DFCA19A58E77}"/>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6ED07D18-4C9C-404A-8CB3-63843F549336}"/>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B38BFA97-7D83-403A-9C6E-2DE533EA28D4}"/>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CEBBAC9F-3EC6-4F46-A809-B1C0FAFBCDF4}"/>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FFB90497-7105-40B2-AC07-89D2834ED1CD}"/>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8D46F29D-BFDD-495C-99C9-33E57AC8B097}"/>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a:extLst>
              <a:ext uri="{FF2B5EF4-FFF2-40B4-BE49-F238E27FC236}">
                <a16:creationId xmlns:a16="http://schemas.microsoft.com/office/drawing/2014/main" id="{9D110B05-6B69-4DA3-996F-0C3364D05470}"/>
              </a:ext>
            </a:extLst>
          </p:cNvPr>
          <p:cNvSpPr>
            <a:spLocks noGrp="1"/>
          </p:cNvSpPr>
          <p:nvPr>
            <p:ph type="body" idx="1"/>
          </p:nvPr>
        </p:nvSpPr>
        <p:spPr>
          <a:xfrm>
            <a:off x="0" y="0"/>
            <a:ext cx="0" cy="0"/>
          </a:xfrm>
        </p:spPr>
        <p:txBody>
          <a:bodyPr>
            <a:normAutofit fontScale="25000" lnSpcReduction="20000"/>
          </a:bodyPr>
          <a:lstStyle/>
          <a:p>
            <a:pPr eaLnBrk="1" fontAlgn="auto" hangingPunct="1">
              <a:spcBef>
                <a:spcPts val="0"/>
              </a:spcBef>
              <a:spcAft>
                <a:spcPts val="0"/>
              </a:spcAft>
              <a:defRPr/>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pPr/>
              <a:t>50</a:t>
            </a:fld>
            <a:endParaRPr lang="en-US"/>
          </a:p>
        </p:txBody>
      </p:sp>
    </p:spTree>
    <p:extLst>
      <p:ext uri="{BB962C8B-B14F-4D97-AF65-F5344CB8AC3E}">
        <p14:creationId xmlns:p14="http://schemas.microsoft.com/office/powerpoint/2010/main" val="3622955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pPr/>
              <a:t>119</a:t>
            </a:fld>
            <a:endParaRPr lang="en-US"/>
          </a:p>
        </p:txBody>
      </p:sp>
    </p:spTree>
    <p:extLst>
      <p:ext uri="{BB962C8B-B14F-4D97-AF65-F5344CB8AC3E}">
        <p14:creationId xmlns:p14="http://schemas.microsoft.com/office/powerpoint/2010/main" val="2964877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030140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DABAD46-DEF2-4A3E-B712-D90C0BE83617}"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6600E79-D34E-46CB-843A-9067F243C4AA}" type="slidenum">
              <a:rPr lang="en-US" smtClean="0"/>
              <a:pPr>
                <a:defRPr/>
              </a:pPr>
              <a:t>‹#›</a:t>
            </a:fld>
            <a:endParaRPr lang="en-US"/>
          </a:p>
        </p:txBody>
      </p:sp>
    </p:spTree>
    <p:extLst>
      <p:ext uri="{BB962C8B-B14F-4D97-AF65-F5344CB8AC3E}">
        <p14:creationId xmlns:p14="http://schemas.microsoft.com/office/powerpoint/2010/main" val="2657987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35783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1337791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041967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fld id="{C8E9C502-2486-4925-951F-53522B7E5634}" type="datetimeFigureOut">
              <a:rPr lang="en-US" smtClean="0"/>
              <a:pPr>
                <a:defRPr/>
              </a:pPr>
              <a:t>2/6/2026</a:t>
            </a:fld>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pPr>
              <a:defRPr/>
            </a:pPr>
            <a:fld id="{40581570-AC1E-4148-8C5F-81A9713CBBB4}" type="slidenum">
              <a:rPr lang="en-US" smtClean="0"/>
              <a:pPr>
                <a:defRPr/>
              </a:pPr>
              <a:t>‹#›</a:t>
            </a:fld>
            <a:endParaRPr lang="en-US"/>
          </a:p>
        </p:txBody>
      </p:sp>
    </p:spTree>
    <p:extLst>
      <p:ext uri="{BB962C8B-B14F-4D97-AF65-F5344CB8AC3E}">
        <p14:creationId xmlns:p14="http://schemas.microsoft.com/office/powerpoint/2010/main" val="796979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DFC0CBEF-7ECD-4EA7-AA30-2C266EB62CC0}" type="datetimeFigureOut">
              <a:rPr lang="en-US" smtClean="0"/>
              <a:pPr>
                <a:defRPr/>
              </a:pPr>
              <a:t>2/6/2026</a:t>
            </a:fld>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pPr>
              <a:defRPr/>
            </a:pPr>
            <a:fld id="{78234E21-EE02-4DD3-A4AD-9CAA1D05E5C2}" type="slidenum">
              <a:rPr lang="en-US" smtClean="0"/>
              <a:pPr>
                <a:defRPr/>
              </a:pPr>
              <a:t>‹#›</a:t>
            </a:fld>
            <a:endParaRPr lang="en-US"/>
          </a:p>
        </p:txBody>
      </p:sp>
    </p:spTree>
    <p:extLst>
      <p:ext uri="{BB962C8B-B14F-4D97-AF65-F5344CB8AC3E}">
        <p14:creationId xmlns:p14="http://schemas.microsoft.com/office/powerpoint/2010/main" val="789264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705860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221065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243086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1543721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448177" y="3771174"/>
            <a:ext cx="5540814"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
        <p:nvSpPr>
          <p:cNvPr id="11" name="TextBox 10"/>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344549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940544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3145475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2971283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1753919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2390051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A7FD7672-3EB7-48D9-87BD-DCF3566BC30C}" type="datetimeFigureOut">
              <a:rPr lang="en-US" smtClean="0"/>
              <a:pPr>
                <a:defRPr/>
              </a:pPr>
              <a:t>2/6/2026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3624F6B7-72CD-49E1-8B7A-319195A96E26}" type="slidenum">
              <a:rPr lang="en-US" smtClean="0"/>
              <a:pPr>
                <a:defRPr/>
              </a:pPr>
              <a:t>‹#›</a:t>
            </a:fld>
            <a:endParaRPr lang="en-US"/>
          </a:p>
        </p:txBody>
      </p:sp>
    </p:spTree>
    <p:extLst>
      <p:ext uri="{BB962C8B-B14F-4D97-AF65-F5344CB8AC3E}">
        <p14:creationId xmlns:p14="http://schemas.microsoft.com/office/powerpoint/2010/main" val="85330296"/>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en.wikipedia.org/wiki/Certiorari" TargetMode="External"/><Relationship Id="rId3" Type="http://schemas.openxmlformats.org/officeDocument/2006/relationships/hyperlink" Target="http://en.wikipedia.org/wiki/Writs" TargetMode="External"/><Relationship Id="rId7" Type="http://schemas.openxmlformats.org/officeDocument/2006/relationships/hyperlink" Target="http://en.wikipedia.org/wiki/Quo_warranto" TargetMode="External"/><Relationship Id="rId2" Type="http://schemas.openxmlformats.org/officeDocument/2006/relationships/hyperlink" Target="http://en.wikipedia.org/wiki/Court" TargetMode="External"/><Relationship Id="rId1" Type="http://schemas.openxmlformats.org/officeDocument/2006/relationships/slideLayout" Target="../slideLayouts/slideLayout2.xml"/><Relationship Id="rId6" Type="http://schemas.openxmlformats.org/officeDocument/2006/relationships/hyperlink" Target="http://en.wikipedia.org/wiki/Prohibition" TargetMode="External"/><Relationship Id="rId5" Type="http://schemas.openxmlformats.org/officeDocument/2006/relationships/hyperlink" Target="http://en.wikipedia.org/wiki/Mandamus" TargetMode="External"/><Relationship Id="rId4" Type="http://schemas.openxmlformats.org/officeDocument/2006/relationships/hyperlink" Target="http://en.wikipedia.org/wiki/Habeas_corpus"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gi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7C4FA14-6722-4315-9941-07DC1DD3B432}"/>
              </a:ext>
            </a:extLst>
          </p:cNvPr>
          <p:cNvSpPr txBox="1"/>
          <p:nvPr/>
        </p:nvSpPr>
        <p:spPr>
          <a:xfrm>
            <a:off x="1095375" y="660400"/>
            <a:ext cx="6953250" cy="1393825"/>
          </a:xfrm>
          <a:prstGeom prst="rect">
            <a:avLst/>
          </a:prstGeom>
        </p:spPr>
        <p:txBody>
          <a:bodyPr lIns="0" tIns="0" rIns="0" bIns="0">
            <a:spAutoFit/>
          </a:bodyPr>
          <a:lstStyle/>
          <a:p>
            <a:pPr algn="ctr" eaLnBrk="1" fontAlgn="auto" hangingPunct="1">
              <a:spcBef>
                <a:spcPts val="0"/>
              </a:spcBef>
              <a:spcAft>
                <a:spcPts val="0"/>
              </a:spcAft>
              <a:defRPr/>
            </a:pPr>
            <a:r>
              <a:rPr sz="4900" spc="-30" dirty="0">
                <a:solidFill>
                  <a:srgbClr val="FFFFFF"/>
                </a:solidFill>
                <a:latin typeface="Times New Roman"/>
                <a:cs typeface="Times New Roman"/>
              </a:rPr>
              <a:t>BASIC</a:t>
            </a:r>
            <a:r>
              <a:rPr sz="4900" spc="-5" dirty="0">
                <a:solidFill>
                  <a:srgbClr val="FFFFFF"/>
                </a:solidFill>
                <a:latin typeface="Times New Roman"/>
                <a:cs typeface="Times New Roman"/>
              </a:rPr>
              <a:t> </a:t>
            </a:r>
            <a:r>
              <a:rPr sz="4900" spc="-30" dirty="0">
                <a:solidFill>
                  <a:srgbClr val="FFFFFF"/>
                </a:solidFill>
                <a:latin typeface="Times New Roman"/>
                <a:cs typeface="Times New Roman"/>
              </a:rPr>
              <a:t>FE</a:t>
            </a:r>
            <a:r>
              <a:rPr sz="4900" spc="-575" dirty="0">
                <a:solidFill>
                  <a:srgbClr val="FFFFFF"/>
                </a:solidFill>
                <a:latin typeface="Times New Roman"/>
                <a:cs typeface="Times New Roman"/>
              </a:rPr>
              <a:t>A</a:t>
            </a:r>
            <a:r>
              <a:rPr sz="4900" spc="-35" dirty="0">
                <a:solidFill>
                  <a:srgbClr val="FFFFFF"/>
                </a:solidFill>
                <a:latin typeface="Times New Roman"/>
                <a:cs typeface="Times New Roman"/>
              </a:rPr>
              <a:t>TURES</a:t>
            </a:r>
            <a:r>
              <a:rPr sz="4900" spc="-5" dirty="0">
                <a:solidFill>
                  <a:srgbClr val="FFFFFF"/>
                </a:solidFill>
                <a:latin typeface="Times New Roman"/>
                <a:cs typeface="Times New Roman"/>
              </a:rPr>
              <a:t> </a:t>
            </a:r>
            <a:r>
              <a:rPr sz="4900" spc="-35" dirty="0">
                <a:solidFill>
                  <a:srgbClr val="FFFFFF"/>
                </a:solidFill>
                <a:latin typeface="Times New Roman"/>
                <a:cs typeface="Times New Roman"/>
              </a:rPr>
              <a:t>OF</a:t>
            </a:r>
            <a:endParaRPr sz="4900" dirty="0">
              <a:latin typeface="Times New Roman"/>
              <a:cs typeface="Times New Roman"/>
            </a:endParaRPr>
          </a:p>
          <a:p>
            <a:pPr algn="ctr" eaLnBrk="1" fontAlgn="auto" hangingPunct="1">
              <a:spcBef>
                <a:spcPts val="0"/>
              </a:spcBef>
              <a:spcAft>
                <a:spcPts val="0"/>
              </a:spcAft>
              <a:defRPr/>
            </a:pPr>
            <a:r>
              <a:rPr sz="4900" spc="-30" dirty="0">
                <a:solidFill>
                  <a:srgbClr val="FFFFFF"/>
                </a:solidFill>
                <a:latin typeface="Times New Roman"/>
                <a:cs typeface="Times New Roman"/>
              </a:rPr>
              <a:t>INDIAN</a:t>
            </a:r>
            <a:r>
              <a:rPr sz="4900" spc="5" dirty="0">
                <a:solidFill>
                  <a:srgbClr val="FFFFFF"/>
                </a:solidFill>
                <a:latin typeface="Times New Roman"/>
                <a:cs typeface="Times New Roman"/>
              </a:rPr>
              <a:t> </a:t>
            </a:r>
            <a:r>
              <a:rPr sz="4900" spc="-30" dirty="0">
                <a:solidFill>
                  <a:srgbClr val="FFFFFF"/>
                </a:solidFill>
                <a:latin typeface="Times New Roman"/>
                <a:cs typeface="Times New Roman"/>
              </a:rPr>
              <a:t>CONSTITUTION</a:t>
            </a:r>
            <a:endParaRPr sz="4900" dirty="0">
              <a:latin typeface="Times New Roman"/>
              <a:cs typeface="Times New Roman"/>
            </a:endParaRPr>
          </a:p>
        </p:txBody>
      </p:sp>
      <p:sp>
        <p:nvSpPr>
          <p:cNvPr id="7171" name="object 3">
            <a:extLst>
              <a:ext uri="{FF2B5EF4-FFF2-40B4-BE49-F238E27FC236}">
                <a16:creationId xmlns:a16="http://schemas.microsoft.com/office/drawing/2014/main" id="{0EB22E0C-CD81-417E-8987-A62DEFD3ECFA}"/>
              </a:ext>
            </a:extLst>
          </p:cNvPr>
          <p:cNvSpPr txBox="1">
            <a:spLocks noChangeArrowheads="1"/>
          </p:cNvSpPr>
          <p:nvPr/>
        </p:nvSpPr>
        <p:spPr bwMode="auto">
          <a:xfrm>
            <a:off x="1095374" y="4267200"/>
            <a:ext cx="667702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indent="10763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IN" altLang="en-US" sz="2300" dirty="0">
                <a:latin typeface="Times New Roman" panose="02020603050405020304" pitchFamily="18" charset="0"/>
                <a:cs typeface="Times New Roman" panose="02020603050405020304" pitchFamily="18" charset="0"/>
              </a:rPr>
              <a:t>Ms. Khushbu Prasad</a:t>
            </a:r>
            <a:br>
              <a:rPr lang="en-IN" altLang="en-US" sz="2300" dirty="0">
                <a:latin typeface="Times New Roman" panose="02020603050405020304" pitchFamily="18" charset="0"/>
                <a:cs typeface="Times New Roman" panose="02020603050405020304" pitchFamily="18" charset="0"/>
              </a:rPr>
            </a:br>
            <a:r>
              <a:rPr lang="en-IN" altLang="en-US" sz="2300" dirty="0">
                <a:latin typeface="Times New Roman" panose="02020603050405020304" pitchFamily="18" charset="0"/>
                <a:cs typeface="Times New Roman" panose="02020603050405020304" pitchFamily="18" charset="0"/>
              </a:rPr>
              <a:t>Assistant Professor cum Programme Leader, Amity Law School</a:t>
            </a:r>
          </a:p>
        </p:txBody>
      </p:sp>
      <p:sp>
        <p:nvSpPr>
          <p:cNvPr id="7172" name="object 3">
            <a:extLst>
              <a:ext uri="{FF2B5EF4-FFF2-40B4-BE49-F238E27FC236}">
                <a16:creationId xmlns:a16="http://schemas.microsoft.com/office/drawing/2014/main" id="{E7C5639D-49A0-4900-85E1-38AEA06B6FED}"/>
              </a:ext>
            </a:extLst>
          </p:cNvPr>
          <p:cNvSpPr txBox="1">
            <a:spLocks noChangeArrowheads="1"/>
          </p:cNvSpPr>
          <p:nvPr/>
        </p:nvSpPr>
        <p:spPr bwMode="auto">
          <a:xfrm>
            <a:off x="1905000" y="3048000"/>
            <a:ext cx="4567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10763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IN" altLang="en-US" sz="2300">
                <a:solidFill>
                  <a:srgbClr val="E9EAEF"/>
                </a:solidFill>
                <a:latin typeface="Times New Roman" panose="02020603050405020304" pitchFamily="18" charset="0"/>
                <a:cs typeface="Times New Roman" panose="02020603050405020304" pitchFamily="18" charset="0"/>
              </a:rPr>
              <a:t>Presented </a:t>
            </a:r>
          </a:p>
          <a:p>
            <a:pPr algn="ctr" eaLnBrk="1" hangingPunct="1"/>
            <a:r>
              <a:rPr lang="en-IN" altLang="en-US" sz="2300">
                <a:solidFill>
                  <a:srgbClr val="E9EAEF"/>
                </a:solidFill>
                <a:latin typeface="Times New Roman" panose="02020603050405020304" pitchFamily="18" charset="0"/>
                <a:cs typeface="Times New Roman" panose="02020603050405020304" pitchFamily="18" charset="0"/>
              </a:rPr>
              <a:t>by</a:t>
            </a:r>
            <a:endParaRPr lang="en-IN" altLang="en-US" sz="230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object 2">
            <a:extLst>
              <a:ext uri="{FF2B5EF4-FFF2-40B4-BE49-F238E27FC236}">
                <a16:creationId xmlns:a16="http://schemas.microsoft.com/office/drawing/2014/main" id="{19902239-048E-4FB0-AC69-E44E28F9EFE0}"/>
              </a:ext>
            </a:extLst>
          </p:cNvPr>
          <p:cNvSpPr>
            <a:spLocks noGrp="1" noChangeArrowheads="1"/>
          </p:cNvSpPr>
          <p:nvPr>
            <p:ph type="title"/>
          </p:nvPr>
        </p:nvSpPr>
        <p:spPr/>
        <p:txBody>
          <a:bodyPr/>
          <a:lstStyle/>
          <a:p>
            <a:pPr marL="1581150" eaLnBrk="1" hangingPunct="1">
              <a:lnSpc>
                <a:spcPts val="5975"/>
              </a:lnSpc>
            </a:pPr>
            <a:r>
              <a:rPr lang="en-US" altLang="en-US" sz="5000" b="1" dirty="0">
                <a:latin typeface="Times New Roman" panose="02020603050405020304" pitchFamily="18" charset="0"/>
                <a:cs typeface="Times New Roman" panose="02020603050405020304" pitchFamily="18" charset="0"/>
              </a:rPr>
              <a:t>INTRODUCTION</a:t>
            </a:r>
          </a:p>
        </p:txBody>
      </p:sp>
      <p:sp>
        <p:nvSpPr>
          <p:cNvPr id="9219" name="object 3">
            <a:extLst>
              <a:ext uri="{FF2B5EF4-FFF2-40B4-BE49-F238E27FC236}">
                <a16:creationId xmlns:a16="http://schemas.microsoft.com/office/drawing/2014/main" id="{36BFE075-9C4F-48EF-9FAB-7372ED15AEDD}"/>
              </a:ext>
            </a:extLst>
          </p:cNvPr>
          <p:cNvSpPr txBox="1">
            <a:spLocks noChangeArrowheads="1"/>
          </p:cNvSpPr>
          <p:nvPr/>
        </p:nvSpPr>
        <p:spPr bwMode="auto">
          <a:xfrm>
            <a:off x="536575" y="1662113"/>
            <a:ext cx="8074025"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98450" indent="-285750">
              <a:tabLst>
                <a:tab pos="398463" algn="l"/>
              </a:tabLst>
              <a:defRPr>
                <a:solidFill>
                  <a:schemeClr val="tx1"/>
                </a:solidFill>
                <a:latin typeface="Calibri" panose="020F0502020204030204" pitchFamily="34" charset="0"/>
              </a:defRPr>
            </a:lvl1pPr>
            <a:lvl2pPr marL="742950" indent="-285750">
              <a:tabLst>
                <a:tab pos="398463" algn="l"/>
              </a:tabLst>
              <a:defRPr>
                <a:solidFill>
                  <a:schemeClr val="tx1"/>
                </a:solidFill>
                <a:latin typeface="Calibri" panose="020F0502020204030204" pitchFamily="34" charset="0"/>
              </a:defRPr>
            </a:lvl2pPr>
            <a:lvl3pPr marL="1143000" indent="-228600">
              <a:tabLst>
                <a:tab pos="398463" algn="l"/>
              </a:tabLst>
              <a:defRPr>
                <a:solidFill>
                  <a:schemeClr val="tx1"/>
                </a:solidFill>
                <a:latin typeface="Calibri" panose="020F0502020204030204" pitchFamily="34" charset="0"/>
              </a:defRPr>
            </a:lvl3pPr>
            <a:lvl4pPr marL="1600200" indent="-228600">
              <a:tabLst>
                <a:tab pos="398463" algn="l"/>
              </a:tabLst>
              <a:defRPr>
                <a:solidFill>
                  <a:schemeClr val="tx1"/>
                </a:solidFill>
                <a:latin typeface="Calibri" panose="020F0502020204030204" pitchFamily="34" charset="0"/>
              </a:defRPr>
            </a:lvl4pPr>
            <a:lvl5pPr marL="2057400" indent="-228600">
              <a:tabLst>
                <a:tab pos="398463"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398463"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398463"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398463"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398463" algn="l"/>
              </a:tabLst>
              <a:defRPr>
                <a:solidFill>
                  <a:schemeClr val="tx1"/>
                </a:solidFill>
                <a:latin typeface="Calibri" panose="020F0502020204030204" pitchFamily="34" charset="0"/>
              </a:defRPr>
            </a:lvl9pPr>
          </a:lstStyle>
          <a:p>
            <a:pPr algn="just" eaLnBrk="1" hangingPunct="1">
              <a:buClr>
                <a:srgbClr val="FFFFFF"/>
              </a:buClr>
              <a:buFont typeface="Wingdings" panose="05000000000000000000" pitchFamily="2" charset="2"/>
              <a:buChar char=""/>
            </a:pPr>
            <a:r>
              <a:rPr lang="en-US" altLang="en-US" sz="2400" dirty="0">
                <a:solidFill>
                  <a:srgbClr val="FFFFFF"/>
                </a:solidFill>
                <a:latin typeface="Times New Roman" panose="02020603050405020304" pitchFamily="18" charset="0"/>
                <a:cs typeface="Times New Roman" panose="02020603050405020304" pitchFamily="18" charset="0"/>
              </a:rPr>
              <a:t>The  Constitution  of  India  was  drafted  by  the  Constituent Assembly.  The  Constituent  Assembly  held  its  first  sitting  on the  9th  December,  1946.  It  reassembled  on  the  14th  August, 1947, as the sovereign Constituent Assembly for the Dominion of India.</a:t>
            </a:r>
            <a:endParaRPr lang="en-US" altLang="en-US" sz="2400" dirty="0">
              <a:latin typeface="Times New Roman" panose="02020603050405020304" pitchFamily="18" charset="0"/>
              <a:cs typeface="Times New Roman" panose="02020603050405020304" pitchFamily="18" charset="0"/>
            </a:endParaRPr>
          </a:p>
          <a:p>
            <a:pPr algn="just" eaLnBrk="1" hangingPunct="1">
              <a:buClr>
                <a:srgbClr val="FFFFFF"/>
              </a:buClr>
              <a:buFont typeface="Wingdings" panose="05000000000000000000" pitchFamily="2" charset="2"/>
              <a:buChar char=""/>
            </a:pPr>
            <a:r>
              <a:rPr lang="en-US" altLang="en-US" sz="2400" dirty="0">
                <a:solidFill>
                  <a:srgbClr val="FFFFFF"/>
                </a:solidFill>
                <a:latin typeface="Times New Roman" panose="02020603050405020304" pitchFamily="18" charset="0"/>
                <a:cs typeface="Times New Roman" panose="02020603050405020304" pitchFamily="18" charset="0"/>
              </a:rPr>
              <a:t>Constitution of India is the supreme law of India. It lays down the   framework   defining   fundamental   political   principles, establishing the structure, procedures, powers and duties, of the government  and  spells  out  the  fundamental  rights,  directive principles  and  duties  of  citizens.  Passed  by  the  Constituent Assembly  on  26  November  1949,  it  came  into  effect  on  26 January 1950</a:t>
            </a:r>
            <a:r>
              <a:rPr lang="en-US" altLang="en-US" sz="2400" dirty="0">
                <a:solidFill>
                  <a:srgbClr val="FFFFFF"/>
                </a:solidFill>
                <a:latin typeface="Arial" panose="020B0604020202020204" pitchFamily="34" charset="0"/>
                <a:cs typeface="Arial" panose="020B0604020202020204" pitchFamily="34" charset="0"/>
              </a:rPr>
              <a:t>.</a:t>
            </a:r>
            <a:endParaRPr lang="en-US"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DA8808A-007F-4290-B9C2-6FE095D4F603}"/>
              </a:ext>
            </a:extLst>
          </p:cNvPr>
          <p:cNvSpPr txBox="1"/>
          <p:nvPr/>
        </p:nvSpPr>
        <p:spPr>
          <a:xfrm>
            <a:off x="984250" y="1374775"/>
            <a:ext cx="7427913" cy="382588"/>
          </a:xfrm>
          <a:prstGeom prst="rect">
            <a:avLst/>
          </a:prstGeom>
        </p:spPr>
        <p:txBody>
          <a:bodyPr lIns="0" tIns="0" rIns="0" bIns="0">
            <a:spAutoFit/>
          </a:bodyPr>
          <a:lstStyle/>
          <a:p>
            <a:pPr marL="462280" indent="-449580" eaLnBrk="1" fontAlgn="auto" hangingPunct="1">
              <a:spcBef>
                <a:spcPts val="0"/>
              </a:spcBef>
              <a:spcAft>
                <a:spcPts val="0"/>
              </a:spcAft>
              <a:buClr>
                <a:srgbClr val="FFFFFF"/>
              </a:buClr>
              <a:buFont typeface="Wingdings"/>
              <a:buChar char=""/>
              <a:tabLst>
                <a:tab pos="462915" algn="l"/>
                <a:tab pos="1186180" algn="l"/>
                <a:tab pos="3117215" algn="l"/>
                <a:tab pos="3585210" algn="l"/>
                <a:tab pos="4546600" algn="l"/>
                <a:tab pos="5807710" algn="l"/>
                <a:tab pos="6450330" algn="l"/>
              </a:tabLst>
              <a:defRPr/>
            </a:pPr>
            <a:r>
              <a:rPr sz="2800" spc="-15" dirty="0">
                <a:solidFill>
                  <a:srgbClr val="FFFFFF"/>
                </a:solidFill>
                <a:latin typeface="Times New Roman"/>
                <a:cs typeface="Times New Roman"/>
              </a:rPr>
              <a:t>The</a:t>
            </a:r>
            <a:r>
              <a:rPr sz="2800" dirty="0">
                <a:solidFill>
                  <a:srgbClr val="FFFFFF"/>
                </a:solidFill>
                <a:latin typeface="Times New Roman"/>
                <a:cs typeface="Times New Roman"/>
              </a:rPr>
              <a:t>	</a:t>
            </a:r>
            <a:r>
              <a:rPr sz="2800" spc="-20" dirty="0">
                <a:solidFill>
                  <a:srgbClr val="FFFFFF"/>
                </a:solidFill>
                <a:latin typeface="Times New Roman"/>
                <a:cs typeface="Times New Roman"/>
              </a:rPr>
              <a:t>Con</a:t>
            </a:r>
            <a:r>
              <a:rPr sz="2800" spc="-10" dirty="0">
                <a:solidFill>
                  <a:srgbClr val="FFFFFF"/>
                </a:solidFill>
                <a:latin typeface="Times New Roman"/>
                <a:cs typeface="Times New Roman"/>
              </a:rPr>
              <a:t>s</a:t>
            </a:r>
            <a:r>
              <a:rPr sz="2800" spc="-15" dirty="0">
                <a:solidFill>
                  <a:srgbClr val="FFFFFF"/>
                </a:solidFill>
                <a:latin typeface="Times New Roman"/>
                <a:cs typeface="Times New Roman"/>
              </a:rPr>
              <a:t>titution</a:t>
            </a:r>
            <a:r>
              <a:rPr sz="2800" dirty="0">
                <a:solidFill>
                  <a:srgbClr val="FFFFFF"/>
                </a:solidFill>
                <a:latin typeface="Times New Roman"/>
                <a:cs typeface="Times New Roman"/>
              </a:rPr>
              <a:t>	</a:t>
            </a:r>
            <a:r>
              <a:rPr sz="2800" spc="-10" dirty="0">
                <a:solidFill>
                  <a:srgbClr val="FFFFFF"/>
                </a:solidFill>
                <a:latin typeface="Times New Roman"/>
                <a:cs typeface="Times New Roman"/>
              </a:rPr>
              <a:t>of</a:t>
            </a:r>
            <a:r>
              <a:rPr sz="2800" dirty="0">
                <a:solidFill>
                  <a:srgbClr val="FFFFFF"/>
                </a:solidFill>
                <a:latin typeface="Times New Roman"/>
                <a:cs typeface="Times New Roman"/>
              </a:rPr>
              <a:t>	</a:t>
            </a:r>
            <a:r>
              <a:rPr sz="2800" spc="-15" dirty="0">
                <a:solidFill>
                  <a:srgbClr val="FFFFFF"/>
                </a:solidFill>
                <a:latin typeface="Times New Roman"/>
                <a:cs typeface="Times New Roman"/>
              </a:rPr>
              <a:t>every</a:t>
            </a:r>
            <a:r>
              <a:rPr sz="2800" dirty="0">
                <a:solidFill>
                  <a:srgbClr val="FFFFFF"/>
                </a:solidFill>
                <a:latin typeface="Times New Roman"/>
                <a:cs typeface="Times New Roman"/>
              </a:rPr>
              <a:t>	</a:t>
            </a:r>
            <a:r>
              <a:rPr sz="2800" spc="-15" dirty="0">
                <a:solidFill>
                  <a:srgbClr val="FFFFFF"/>
                </a:solidFill>
                <a:latin typeface="Times New Roman"/>
                <a:cs typeface="Times New Roman"/>
              </a:rPr>
              <a:t>co</a:t>
            </a:r>
            <a:r>
              <a:rPr sz="2800" spc="-5" dirty="0">
                <a:solidFill>
                  <a:srgbClr val="FFFFFF"/>
                </a:solidFill>
                <a:latin typeface="Times New Roman"/>
                <a:cs typeface="Times New Roman"/>
              </a:rPr>
              <a:t>u</a:t>
            </a:r>
            <a:r>
              <a:rPr sz="2800" spc="-10" dirty="0">
                <a:solidFill>
                  <a:srgbClr val="FFFFFF"/>
                </a:solidFill>
                <a:latin typeface="Times New Roman"/>
                <a:cs typeface="Times New Roman"/>
              </a:rPr>
              <a:t>n</a:t>
            </a:r>
            <a:r>
              <a:rPr sz="2800" spc="-15" dirty="0">
                <a:solidFill>
                  <a:srgbClr val="FFFFFF"/>
                </a:solidFill>
                <a:latin typeface="Times New Roman"/>
                <a:cs typeface="Times New Roman"/>
              </a:rPr>
              <a:t>try</a:t>
            </a:r>
            <a:r>
              <a:rPr sz="2800" dirty="0">
                <a:solidFill>
                  <a:srgbClr val="FFFFFF"/>
                </a:solidFill>
                <a:latin typeface="Times New Roman"/>
                <a:cs typeface="Times New Roman"/>
              </a:rPr>
              <a:t>	</a:t>
            </a:r>
            <a:r>
              <a:rPr sz="2800" spc="-15" dirty="0">
                <a:solidFill>
                  <a:srgbClr val="FFFFFF"/>
                </a:solidFill>
                <a:latin typeface="Times New Roman"/>
                <a:cs typeface="Times New Roman"/>
              </a:rPr>
              <a:t>h</a:t>
            </a:r>
            <a:r>
              <a:rPr sz="2800" spc="-30" dirty="0">
                <a:solidFill>
                  <a:srgbClr val="FFFFFF"/>
                </a:solidFill>
                <a:latin typeface="Times New Roman"/>
                <a:cs typeface="Times New Roman"/>
              </a:rPr>
              <a:t>a</a:t>
            </a:r>
            <a:r>
              <a:rPr sz="2800" spc="-15" dirty="0">
                <a:solidFill>
                  <a:srgbClr val="FFFFFF"/>
                </a:solidFill>
                <a:latin typeface="Times New Roman"/>
                <a:cs typeface="Times New Roman"/>
              </a:rPr>
              <a:t>s</a:t>
            </a:r>
            <a:r>
              <a:rPr sz="2800" dirty="0">
                <a:solidFill>
                  <a:srgbClr val="FFFFFF"/>
                </a:solidFill>
                <a:latin typeface="Times New Roman"/>
                <a:cs typeface="Times New Roman"/>
              </a:rPr>
              <a:t>	</a:t>
            </a:r>
            <a:r>
              <a:rPr sz="2800" spc="-15" dirty="0">
                <a:solidFill>
                  <a:srgbClr val="FFFFFF"/>
                </a:solidFill>
                <a:latin typeface="Times New Roman"/>
                <a:cs typeface="Times New Roman"/>
              </a:rPr>
              <a:t>c</a:t>
            </a:r>
            <a:r>
              <a:rPr sz="2800" spc="-30" dirty="0">
                <a:solidFill>
                  <a:srgbClr val="FFFFFF"/>
                </a:solidFill>
                <a:latin typeface="Times New Roman"/>
                <a:cs typeface="Times New Roman"/>
              </a:rPr>
              <a:t>e</a:t>
            </a:r>
            <a:r>
              <a:rPr sz="2800" spc="-15" dirty="0">
                <a:solidFill>
                  <a:srgbClr val="FFFFFF"/>
                </a:solidFill>
                <a:latin typeface="Times New Roman"/>
                <a:cs typeface="Times New Roman"/>
              </a:rPr>
              <a:t>rtain</a:t>
            </a:r>
            <a:endParaRPr sz="2800">
              <a:latin typeface="Times New Roman"/>
              <a:cs typeface="Times New Roman"/>
            </a:endParaRPr>
          </a:p>
        </p:txBody>
      </p:sp>
      <p:sp>
        <p:nvSpPr>
          <p:cNvPr id="3" name="object 3">
            <a:extLst>
              <a:ext uri="{FF2B5EF4-FFF2-40B4-BE49-F238E27FC236}">
                <a16:creationId xmlns:a16="http://schemas.microsoft.com/office/drawing/2014/main" id="{79C984AB-8388-4F0B-A5AB-ADA97F6D3187}"/>
              </a:ext>
            </a:extLst>
          </p:cNvPr>
          <p:cNvSpPr txBox="1"/>
          <p:nvPr/>
        </p:nvSpPr>
        <p:spPr>
          <a:xfrm>
            <a:off x="1327150" y="1801813"/>
            <a:ext cx="2651125" cy="381000"/>
          </a:xfrm>
          <a:prstGeom prst="rect">
            <a:avLst/>
          </a:prstGeom>
        </p:spPr>
        <p:txBody>
          <a:bodyPr lIns="0" tIns="0" rIns="0" bIns="0">
            <a:spAutoFit/>
          </a:bodyPr>
          <a:lstStyle/>
          <a:p>
            <a:pPr marL="12700" eaLnBrk="1" fontAlgn="auto" hangingPunct="1">
              <a:spcBef>
                <a:spcPts val="0"/>
              </a:spcBef>
              <a:spcAft>
                <a:spcPts val="0"/>
              </a:spcAft>
              <a:tabLst>
                <a:tab pos="1515110" algn="l"/>
              </a:tabLst>
              <a:defRPr/>
            </a:pPr>
            <a:r>
              <a:rPr sz="2800" spc="-15" dirty="0">
                <a:solidFill>
                  <a:srgbClr val="FFFFFF"/>
                </a:solidFill>
                <a:latin typeface="Times New Roman"/>
                <a:cs typeface="Times New Roman"/>
              </a:rPr>
              <a:t>s</a:t>
            </a:r>
            <a:r>
              <a:rPr sz="2800" spc="-10" dirty="0">
                <a:solidFill>
                  <a:srgbClr val="FFFFFF"/>
                </a:solidFill>
                <a:latin typeface="Times New Roman"/>
                <a:cs typeface="Times New Roman"/>
              </a:rPr>
              <a:t>p</a:t>
            </a:r>
            <a:r>
              <a:rPr sz="2800" spc="-15" dirty="0">
                <a:solidFill>
                  <a:srgbClr val="FFFFFF"/>
                </a:solidFill>
                <a:latin typeface="Times New Roman"/>
                <a:cs typeface="Times New Roman"/>
              </a:rPr>
              <a:t>e</a:t>
            </a:r>
            <a:r>
              <a:rPr sz="2800" spc="-30" dirty="0">
                <a:solidFill>
                  <a:srgbClr val="FFFFFF"/>
                </a:solidFill>
                <a:latin typeface="Times New Roman"/>
                <a:cs typeface="Times New Roman"/>
              </a:rPr>
              <a:t>c</a:t>
            </a:r>
            <a:r>
              <a:rPr sz="2800" spc="-10" dirty="0">
                <a:solidFill>
                  <a:srgbClr val="FFFFFF"/>
                </a:solidFill>
                <a:latin typeface="Times New Roman"/>
                <a:cs typeface="Times New Roman"/>
              </a:rPr>
              <a:t>ial</a:t>
            </a:r>
            <a:r>
              <a:rPr sz="2800" dirty="0">
                <a:solidFill>
                  <a:srgbClr val="FFFFFF"/>
                </a:solidFill>
                <a:latin typeface="Times New Roman"/>
                <a:cs typeface="Times New Roman"/>
              </a:rPr>
              <a:t>	</a:t>
            </a:r>
            <a:r>
              <a:rPr sz="2800" spc="-15" dirty="0">
                <a:solidFill>
                  <a:srgbClr val="FFFFFF"/>
                </a:solidFill>
                <a:latin typeface="Times New Roman"/>
                <a:cs typeface="Times New Roman"/>
              </a:rPr>
              <a:t>features</a:t>
            </a:r>
            <a:endParaRPr sz="2800">
              <a:latin typeface="Times New Roman"/>
              <a:cs typeface="Times New Roman"/>
            </a:endParaRPr>
          </a:p>
        </p:txBody>
      </p:sp>
      <p:sp>
        <p:nvSpPr>
          <p:cNvPr id="11268" name="object 4">
            <a:extLst>
              <a:ext uri="{FF2B5EF4-FFF2-40B4-BE49-F238E27FC236}">
                <a16:creationId xmlns:a16="http://schemas.microsoft.com/office/drawing/2014/main" id="{93DAB3F4-CF2E-4AC9-9D89-AB35F2475ADD}"/>
              </a:ext>
            </a:extLst>
          </p:cNvPr>
          <p:cNvSpPr txBox="1">
            <a:spLocks noChangeArrowheads="1"/>
          </p:cNvSpPr>
          <p:nvPr/>
        </p:nvSpPr>
        <p:spPr bwMode="auto">
          <a:xfrm>
            <a:off x="4470400" y="1801813"/>
            <a:ext cx="1604963"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11138" indent="-2000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a:solidFill>
                  <a:srgbClr val="FFFFFF"/>
                </a:solidFill>
                <a:latin typeface="Times New Roman" panose="02020603050405020304" pitchFamily="18" charset="0"/>
                <a:cs typeface="Times New Roman" panose="02020603050405020304" pitchFamily="18" charset="0"/>
              </a:rPr>
              <a:t>because economic</a:t>
            </a:r>
            <a:endParaRPr lang="en-US" altLang="en-US" sz="2800">
              <a:latin typeface="Times New Roman" panose="02020603050405020304" pitchFamily="18" charset="0"/>
              <a:cs typeface="Times New Roman" panose="02020603050405020304" pitchFamily="18" charset="0"/>
            </a:endParaRPr>
          </a:p>
        </p:txBody>
      </p:sp>
      <p:sp>
        <p:nvSpPr>
          <p:cNvPr id="11269" name="object 5">
            <a:extLst>
              <a:ext uri="{FF2B5EF4-FFF2-40B4-BE49-F238E27FC236}">
                <a16:creationId xmlns:a16="http://schemas.microsoft.com/office/drawing/2014/main" id="{BC1587AA-4463-49B9-AF25-E9E25CF7D3A4}"/>
              </a:ext>
            </a:extLst>
          </p:cNvPr>
          <p:cNvSpPr txBox="1">
            <a:spLocks noChangeArrowheads="1"/>
          </p:cNvSpPr>
          <p:nvPr/>
        </p:nvSpPr>
        <p:spPr bwMode="auto">
          <a:xfrm>
            <a:off x="6113463" y="1801813"/>
            <a:ext cx="230187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79400" indent="-268288">
              <a:tabLst>
                <a:tab pos="963613" algn="l"/>
                <a:tab pos="1123950" algn="l"/>
              </a:tabLst>
              <a:defRPr>
                <a:solidFill>
                  <a:schemeClr val="tx1"/>
                </a:solidFill>
                <a:latin typeface="Calibri" panose="020F0502020204030204" pitchFamily="34" charset="0"/>
              </a:defRPr>
            </a:lvl1pPr>
            <a:lvl2pPr marL="742950" indent="-285750">
              <a:tabLst>
                <a:tab pos="963613" algn="l"/>
                <a:tab pos="1123950" algn="l"/>
              </a:tabLst>
              <a:defRPr>
                <a:solidFill>
                  <a:schemeClr val="tx1"/>
                </a:solidFill>
                <a:latin typeface="Calibri" panose="020F0502020204030204" pitchFamily="34" charset="0"/>
              </a:defRPr>
            </a:lvl2pPr>
            <a:lvl3pPr marL="1143000" indent="-228600">
              <a:tabLst>
                <a:tab pos="963613" algn="l"/>
                <a:tab pos="1123950" algn="l"/>
              </a:tabLst>
              <a:defRPr>
                <a:solidFill>
                  <a:schemeClr val="tx1"/>
                </a:solidFill>
                <a:latin typeface="Calibri" panose="020F0502020204030204" pitchFamily="34" charset="0"/>
              </a:defRPr>
            </a:lvl3pPr>
            <a:lvl4pPr marL="1600200" indent="-228600">
              <a:tabLst>
                <a:tab pos="963613" algn="l"/>
                <a:tab pos="1123950" algn="l"/>
              </a:tabLst>
              <a:defRPr>
                <a:solidFill>
                  <a:schemeClr val="tx1"/>
                </a:solidFill>
                <a:latin typeface="Calibri" panose="020F0502020204030204" pitchFamily="34" charset="0"/>
              </a:defRPr>
            </a:lvl4pPr>
            <a:lvl5pPr marL="2057400" indent="-228600">
              <a:tabLst>
                <a:tab pos="963613" algn="l"/>
                <a:tab pos="11239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963613" algn="l"/>
                <a:tab pos="11239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963613" algn="l"/>
                <a:tab pos="11239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963613" algn="l"/>
                <a:tab pos="11239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963613" algn="l"/>
                <a:tab pos="1123950" algn="l"/>
              </a:tabLst>
              <a:defRPr>
                <a:solidFill>
                  <a:schemeClr val="tx1"/>
                </a:solidFill>
                <a:latin typeface="Calibri" panose="020F0502020204030204" pitchFamily="34" charset="0"/>
              </a:defRPr>
            </a:lvl9pPr>
          </a:lstStyle>
          <a:p>
            <a:pPr eaLnBrk="1" hangingPunct="1"/>
            <a:r>
              <a:rPr lang="en-US" altLang="en-US" sz="2800">
                <a:solidFill>
                  <a:srgbClr val="FFFFFF"/>
                </a:solidFill>
                <a:latin typeface="Times New Roman" panose="02020603050405020304" pitchFamily="18" charset="0"/>
                <a:cs typeface="Times New Roman" panose="02020603050405020304" pitchFamily="18" charset="0"/>
              </a:rPr>
              <a:t>the	historical and		political</a:t>
            </a:r>
            <a:endParaRPr lang="en-US" altLang="en-US" sz="2800">
              <a:latin typeface="Times New Roman" panose="02020603050405020304" pitchFamily="18" charset="0"/>
              <a:cs typeface="Times New Roman" panose="02020603050405020304" pitchFamily="18" charset="0"/>
            </a:endParaRPr>
          </a:p>
        </p:txBody>
      </p:sp>
      <p:sp>
        <p:nvSpPr>
          <p:cNvPr id="6" name="object 6">
            <a:extLst>
              <a:ext uri="{FF2B5EF4-FFF2-40B4-BE49-F238E27FC236}">
                <a16:creationId xmlns:a16="http://schemas.microsoft.com/office/drawing/2014/main" id="{B4F24DCF-5134-4673-A1F3-49992779ADF7}"/>
              </a:ext>
            </a:extLst>
          </p:cNvPr>
          <p:cNvSpPr txBox="1"/>
          <p:nvPr/>
        </p:nvSpPr>
        <p:spPr>
          <a:xfrm>
            <a:off x="1327150" y="2228850"/>
            <a:ext cx="7086600" cy="861774"/>
          </a:xfrm>
          <a:prstGeom prst="rect">
            <a:avLst/>
          </a:prstGeom>
        </p:spPr>
        <p:txBody>
          <a:bodyPr lIns="0" tIns="0" rIns="0" bIns="0">
            <a:spAutoFit/>
          </a:bodyPr>
          <a:lstStyle/>
          <a:p>
            <a:pPr marL="12700" eaLnBrk="1" fontAlgn="auto" hangingPunct="1">
              <a:spcBef>
                <a:spcPts val="0"/>
              </a:spcBef>
              <a:spcAft>
                <a:spcPts val="0"/>
              </a:spcAft>
              <a:tabLst>
                <a:tab pos="2021205" algn="l"/>
              </a:tabLst>
              <a:defRPr/>
            </a:pPr>
            <a:r>
              <a:rPr sz="2800" spc="-15" dirty="0">
                <a:solidFill>
                  <a:srgbClr val="FFFFFF"/>
                </a:solidFill>
                <a:latin typeface="Times New Roman"/>
                <a:cs typeface="Times New Roman"/>
              </a:rPr>
              <a:t>backg</a:t>
            </a:r>
            <a:r>
              <a:rPr sz="2800" spc="-5" dirty="0">
                <a:solidFill>
                  <a:srgbClr val="FFFFFF"/>
                </a:solidFill>
                <a:latin typeface="Times New Roman"/>
                <a:cs typeface="Times New Roman"/>
              </a:rPr>
              <a:t>r</a:t>
            </a:r>
            <a:r>
              <a:rPr sz="2800" spc="-15" dirty="0">
                <a:solidFill>
                  <a:srgbClr val="FFFFFF"/>
                </a:solidFill>
                <a:latin typeface="Times New Roman"/>
                <a:cs typeface="Times New Roman"/>
              </a:rPr>
              <a:t>ound</a:t>
            </a:r>
            <a:r>
              <a:rPr sz="2800" spc="-10" dirty="0">
                <a:solidFill>
                  <a:srgbClr val="FFFFFF"/>
                </a:solidFill>
                <a:latin typeface="Times New Roman"/>
                <a:cs typeface="Times New Roman"/>
              </a:rPr>
              <a:t>,</a:t>
            </a:r>
            <a:r>
              <a:rPr lang="en-IN" sz="2800" spc="-10" dirty="0">
                <a:solidFill>
                  <a:srgbClr val="FFFFFF"/>
                </a:solidFill>
                <a:latin typeface="Times New Roman"/>
                <a:cs typeface="Times New Roman"/>
              </a:rPr>
              <a:t> </a:t>
            </a:r>
            <a:r>
              <a:rPr sz="2800" spc="-10" dirty="0">
                <a:solidFill>
                  <a:srgbClr val="FFFFFF"/>
                </a:solidFill>
                <a:latin typeface="Times New Roman"/>
                <a:cs typeface="Times New Roman"/>
              </a:rPr>
              <a:t>social,</a:t>
            </a:r>
            <a:endParaRPr lang="en-US" sz="2800" dirty="0">
              <a:latin typeface="Times New Roman"/>
              <a:cs typeface="Times New Roman"/>
            </a:endParaRPr>
          </a:p>
          <a:p>
            <a:pPr marL="12700" eaLnBrk="1" fontAlgn="auto" hangingPunct="1">
              <a:spcBef>
                <a:spcPts val="0"/>
              </a:spcBef>
              <a:spcAft>
                <a:spcPts val="0"/>
              </a:spcAft>
              <a:tabLst>
                <a:tab pos="1898014" algn="l"/>
                <a:tab pos="3624579" algn="l"/>
                <a:tab pos="4466590" algn="l"/>
                <a:tab pos="5937250" algn="l"/>
                <a:tab pos="6639559" algn="l"/>
              </a:tabLst>
              <a:defRPr/>
            </a:pPr>
            <a:r>
              <a:rPr lang="en-US" sz="2800" spc="-15" dirty="0">
                <a:solidFill>
                  <a:srgbClr val="FFFFFF"/>
                </a:solidFill>
                <a:latin typeface="Times New Roman"/>
                <a:cs typeface="Times New Roman"/>
              </a:rPr>
              <a:t>conditions	in</a:t>
            </a:r>
            <a:r>
              <a:rPr lang="en-US" sz="2800" spc="-5" dirty="0">
                <a:solidFill>
                  <a:srgbClr val="FFFFFF"/>
                </a:solidFill>
                <a:latin typeface="Times New Roman"/>
                <a:cs typeface="Times New Roman"/>
              </a:rPr>
              <a:t>f</a:t>
            </a:r>
            <a:r>
              <a:rPr lang="en-US" sz="2800" spc="-15" dirty="0">
                <a:solidFill>
                  <a:srgbClr val="FFFFFF"/>
                </a:solidFill>
                <a:latin typeface="Times New Roman"/>
                <a:cs typeface="Times New Roman"/>
              </a:rPr>
              <a:t>luen</a:t>
            </a:r>
            <a:r>
              <a:rPr lang="en-US" sz="2800" spc="-30" dirty="0">
                <a:solidFill>
                  <a:srgbClr val="FFFFFF"/>
                </a:solidFill>
                <a:latin typeface="Times New Roman"/>
                <a:cs typeface="Times New Roman"/>
              </a:rPr>
              <a:t>c</a:t>
            </a:r>
            <a:r>
              <a:rPr lang="en-US" sz="2800" spc="-15" dirty="0">
                <a:solidFill>
                  <a:srgbClr val="FFFFFF"/>
                </a:solidFill>
                <a:latin typeface="Times New Roman"/>
                <a:cs typeface="Times New Roman"/>
              </a:rPr>
              <a:t>e</a:t>
            </a:r>
            <a:r>
              <a:rPr lang="en-US" sz="2800" dirty="0">
                <a:solidFill>
                  <a:srgbClr val="FFFFFF"/>
                </a:solidFill>
                <a:latin typeface="Times New Roman"/>
                <a:cs typeface="Times New Roman"/>
              </a:rPr>
              <a:t>	</a:t>
            </a:r>
            <a:r>
              <a:rPr lang="en-US" sz="2800" spc="-15" dirty="0">
                <a:solidFill>
                  <a:srgbClr val="FFFFFF"/>
                </a:solidFill>
                <a:latin typeface="Times New Roman"/>
                <a:cs typeface="Times New Roman"/>
              </a:rPr>
              <a:t>the</a:t>
            </a:r>
            <a:r>
              <a:rPr lang="en-US" sz="2800" dirty="0">
                <a:solidFill>
                  <a:srgbClr val="FFFFFF"/>
                </a:solidFill>
                <a:latin typeface="Times New Roman"/>
                <a:cs typeface="Times New Roman"/>
              </a:rPr>
              <a:t>	</a:t>
            </a:r>
            <a:r>
              <a:rPr lang="en-US" sz="2800" spc="-45" dirty="0">
                <a:solidFill>
                  <a:srgbClr val="FFFFFF"/>
                </a:solidFill>
                <a:latin typeface="Times New Roman"/>
                <a:cs typeface="Times New Roman"/>
              </a:rPr>
              <a:t>m</a:t>
            </a:r>
            <a:r>
              <a:rPr lang="en-US" sz="2800" spc="-15" dirty="0">
                <a:solidFill>
                  <a:srgbClr val="FFFFFF"/>
                </a:solidFill>
                <a:latin typeface="Times New Roman"/>
                <a:cs typeface="Times New Roman"/>
              </a:rPr>
              <a:t>aking</a:t>
            </a:r>
            <a:r>
              <a:rPr lang="en-US" sz="2800" dirty="0">
                <a:solidFill>
                  <a:srgbClr val="FFFFFF"/>
                </a:solidFill>
                <a:latin typeface="Times New Roman"/>
                <a:cs typeface="Times New Roman"/>
              </a:rPr>
              <a:t>	</a:t>
            </a:r>
            <a:r>
              <a:rPr lang="en-US" sz="2800" spc="-15" dirty="0">
                <a:solidFill>
                  <a:srgbClr val="FFFFFF"/>
                </a:solidFill>
                <a:latin typeface="Times New Roman"/>
                <a:cs typeface="Times New Roman"/>
              </a:rPr>
              <a:t>of</a:t>
            </a:r>
            <a:r>
              <a:rPr lang="en-US" sz="2800" dirty="0">
                <a:solidFill>
                  <a:srgbClr val="FFFFFF"/>
                </a:solidFill>
                <a:latin typeface="Times New Roman"/>
                <a:cs typeface="Times New Roman"/>
              </a:rPr>
              <a:t>	</a:t>
            </a:r>
            <a:r>
              <a:rPr lang="en-US" sz="2800" spc="-15" dirty="0">
                <a:solidFill>
                  <a:srgbClr val="FFFFFF"/>
                </a:solidFill>
                <a:latin typeface="Times New Roman"/>
                <a:cs typeface="Times New Roman"/>
              </a:rPr>
              <a:t>the</a:t>
            </a:r>
            <a:endParaRPr lang="en-US" sz="2800" dirty="0">
              <a:latin typeface="Times New Roman"/>
              <a:cs typeface="Times New Roman"/>
            </a:endParaRPr>
          </a:p>
        </p:txBody>
      </p:sp>
      <p:sp>
        <p:nvSpPr>
          <p:cNvPr id="11271" name="object 7">
            <a:extLst>
              <a:ext uri="{FF2B5EF4-FFF2-40B4-BE49-F238E27FC236}">
                <a16:creationId xmlns:a16="http://schemas.microsoft.com/office/drawing/2014/main" id="{98C63045-299C-4674-8E71-D8A2C3B9984D}"/>
              </a:ext>
            </a:extLst>
          </p:cNvPr>
          <p:cNvSpPr txBox="1">
            <a:spLocks noChangeArrowheads="1"/>
          </p:cNvSpPr>
          <p:nvPr/>
        </p:nvSpPr>
        <p:spPr bwMode="auto">
          <a:xfrm>
            <a:off x="1327150" y="3082925"/>
            <a:ext cx="7088188"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a:solidFill>
                  <a:srgbClr val="FFFFFF"/>
                </a:solidFill>
                <a:latin typeface="Times New Roman" panose="02020603050405020304" pitchFamily="18" charset="0"/>
                <a:cs typeface="Times New Roman" panose="02020603050405020304" pitchFamily="18" charset="0"/>
              </a:rPr>
              <a:t>constitution. All these factors have contributed in the making of the Constitution of India.</a:t>
            </a:r>
            <a:endParaRPr lang="en-US" altLang="en-US"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077" name="TextBox 6"/>
          <p:cNvSpPr txBox="1">
            <a:spLocks noChangeArrowheads="1"/>
          </p:cNvSpPr>
          <p:nvPr/>
        </p:nvSpPr>
        <p:spPr bwMode="auto">
          <a:xfrm>
            <a:off x="685800" y="1752600"/>
            <a:ext cx="8458200" cy="2459038"/>
          </a:xfrm>
          <a:prstGeom prst="rect">
            <a:avLst/>
          </a:prstGeom>
          <a:noFill/>
          <a:ln w="9525">
            <a:noFill/>
            <a:miter lim="800000"/>
            <a:headEnd/>
            <a:tailEnd/>
          </a:ln>
        </p:spPr>
        <p:txBody>
          <a:bodyPr>
            <a:spAutoFit/>
          </a:bodyPr>
          <a:lstStyle/>
          <a:p>
            <a:pPr>
              <a:lnSpc>
                <a:spcPct val="200000"/>
              </a:lnSpc>
            </a:pPr>
            <a:endParaRPr lang="en-US" sz="2000" b="1"/>
          </a:p>
          <a:p>
            <a:pPr>
              <a:lnSpc>
                <a:spcPct val="200000"/>
              </a:lnSpc>
            </a:pPr>
            <a:endParaRPr lang="en-US" sz="2000" b="1"/>
          </a:p>
          <a:p>
            <a:pPr>
              <a:lnSpc>
                <a:spcPct val="200000"/>
              </a:lnSpc>
            </a:pPr>
            <a:endParaRPr lang="en-US" sz="2000" b="1"/>
          </a:p>
          <a:p>
            <a:pPr>
              <a:lnSpc>
                <a:spcPct val="200000"/>
              </a:lnSpc>
            </a:pPr>
            <a:endParaRPr lang="en-US" sz="2000" b="1"/>
          </a:p>
        </p:txBody>
      </p:sp>
      <p:sp>
        <p:nvSpPr>
          <p:cNvPr id="3073" name="Rectangle 1"/>
          <p:cNvSpPr>
            <a:spLocks noChangeArrowheads="1"/>
          </p:cNvSpPr>
          <p:nvPr/>
        </p:nvSpPr>
        <p:spPr bwMode="auto">
          <a:xfrm>
            <a:off x="0" y="1371600"/>
            <a:ext cx="8763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 constitution means a document having a special legal sanctity which sets out the framework and principal functions of the government.</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It gives idea about the basic structure of the political system under which its people are to be governed.</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It defines the powers of the main organs of the state, demarcates their responsibilities and regulates their relationship with each other and with the people.</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It can also be termed as the Fundamental Law of a country which reflects people’s faith and aspirations.</a:t>
            </a:r>
            <a:endParaRPr kumimoji="0" lang="en-US" sz="24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 name="TextBox 9"/>
          <p:cNvSpPr txBox="1"/>
          <p:nvPr/>
        </p:nvSpPr>
        <p:spPr>
          <a:xfrm>
            <a:off x="457200" y="762000"/>
            <a:ext cx="7543800" cy="769441"/>
          </a:xfrm>
          <a:prstGeom prst="rect">
            <a:avLst/>
          </a:prstGeom>
          <a:noFill/>
        </p:spPr>
        <p:txBody>
          <a:bodyPr wrap="square" rtlCol="0">
            <a:spAutoFit/>
          </a:bodyPr>
          <a:lstStyle/>
          <a:p>
            <a:r>
              <a:rPr lang="en-US" sz="4400" dirty="0">
                <a:latin typeface="Times New Roman" pitchFamily="18" charset="0"/>
                <a:cs typeface="Times New Roman" pitchFamily="18" charset="0"/>
              </a:rPr>
              <a:t>CONSTITUTION: MEANING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81"/>
          <p:cNvGrpSpPr>
            <a:grpSpLocks/>
          </p:cNvGrpSpPr>
          <p:nvPr/>
        </p:nvGrpSpPr>
        <p:grpSpPr bwMode="auto">
          <a:xfrm>
            <a:off x="381000" y="1524000"/>
            <a:ext cx="7585115" cy="3424253"/>
            <a:chOff x="413" y="1120"/>
            <a:chExt cx="4430" cy="2408"/>
          </a:xfrm>
        </p:grpSpPr>
        <p:sp>
          <p:nvSpPr>
            <p:cNvPr id="7" name="Rectangle 10"/>
            <p:cNvSpPr>
              <a:spLocks noChangeArrowheads="1"/>
            </p:cNvSpPr>
            <p:nvPr/>
          </p:nvSpPr>
          <p:spPr bwMode="auto">
            <a:xfrm>
              <a:off x="413" y="1968"/>
              <a:ext cx="1270" cy="256"/>
            </a:xfrm>
            <a:prstGeom prst="rect">
              <a:avLst/>
            </a:prstGeom>
            <a:solidFill>
              <a:srgbClr val="3399FF"/>
            </a:solidFill>
            <a:ln w="9525" algn="ctr">
              <a:solidFill>
                <a:schemeClr val="tx1"/>
              </a:solidFill>
              <a:miter lim="800000"/>
              <a:headEnd/>
              <a:tailEnd/>
            </a:ln>
            <a:effectLst/>
          </p:spPr>
          <p:txBody>
            <a:bodyPr wrap="none" anchor="ctr">
              <a:spAutoFit/>
            </a:bodyPr>
            <a:lstStyle/>
            <a:p>
              <a:r>
                <a:rPr lang="en-US">
                  <a:solidFill>
                    <a:schemeClr val="bg1"/>
                  </a:solidFill>
                </a:rPr>
                <a:t>GOVERNMENT</a:t>
              </a:r>
            </a:p>
          </p:txBody>
        </p:sp>
        <p:sp>
          <p:nvSpPr>
            <p:cNvPr id="8" name="Rectangle 15"/>
            <p:cNvSpPr>
              <a:spLocks noChangeArrowheads="1"/>
            </p:cNvSpPr>
            <p:nvPr/>
          </p:nvSpPr>
          <p:spPr bwMode="auto">
            <a:xfrm>
              <a:off x="922" y="3272"/>
              <a:ext cx="1152" cy="256"/>
            </a:xfrm>
            <a:prstGeom prst="rect">
              <a:avLst/>
            </a:prstGeom>
            <a:solidFill>
              <a:srgbClr val="3399FF"/>
            </a:solidFill>
            <a:ln w="9525" algn="ctr">
              <a:solidFill>
                <a:schemeClr val="tx1"/>
              </a:solidFill>
              <a:miter lim="800000"/>
              <a:headEnd/>
              <a:tailEnd/>
            </a:ln>
            <a:effectLst/>
          </p:spPr>
          <p:txBody>
            <a:bodyPr anchor="ctr">
              <a:spAutoFit/>
            </a:bodyPr>
            <a:lstStyle/>
            <a:p>
              <a:r>
                <a:rPr lang="en-US">
                  <a:solidFill>
                    <a:schemeClr val="bg1"/>
                  </a:solidFill>
                </a:rPr>
                <a:t>EXECUTIVE</a:t>
              </a:r>
            </a:p>
          </p:txBody>
        </p:sp>
        <p:sp>
          <p:nvSpPr>
            <p:cNvPr id="9" name="Rectangle 16"/>
            <p:cNvSpPr>
              <a:spLocks noChangeArrowheads="1"/>
            </p:cNvSpPr>
            <p:nvPr/>
          </p:nvSpPr>
          <p:spPr bwMode="auto">
            <a:xfrm>
              <a:off x="922" y="2861"/>
              <a:ext cx="1152" cy="256"/>
            </a:xfrm>
            <a:prstGeom prst="rect">
              <a:avLst/>
            </a:prstGeom>
            <a:solidFill>
              <a:srgbClr val="3399FF"/>
            </a:solidFill>
            <a:ln w="9525" algn="ctr">
              <a:solidFill>
                <a:schemeClr val="tx1"/>
              </a:solidFill>
              <a:miter lim="800000"/>
              <a:headEnd/>
              <a:tailEnd/>
            </a:ln>
            <a:effectLst/>
          </p:spPr>
          <p:txBody>
            <a:bodyPr anchor="ctr">
              <a:spAutoFit/>
            </a:bodyPr>
            <a:lstStyle/>
            <a:p>
              <a:r>
                <a:rPr lang="en-US">
                  <a:solidFill>
                    <a:schemeClr val="bg1"/>
                  </a:solidFill>
                </a:rPr>
                <a:t>JUDICIARY</a:t>
              </a:r>
            </a:p>
          </p:txBody>
        </p:sp>
        <p:sp>
          <p:nvSpPr>
            <p:cNvPr id="10" name="Rectangle 17"/>
            <p:cNvSpPr>
              <a:spLocks noChangeArrowheads="1"/>
            </p:cNvSpPr>
            <p:nvPr/>
          </p:nvSpPr>
          <p:spPr bwMode="auto">
            <a:xfrm>
              <a:off x="922" y="2429"/>
              <a:ext cx="1145" cy="256"/>
            </a:xfrm>
            <a:prstGeom prst="rect">
              <a:avLst/>
            </a:prstGeom>
            <a:solidFill>
              <a:srgbClr val="3399FF"/>
            </a:solidFill>
            <a:ln w="9525" algn="ctr">
              <a:solidFill>
                <a:schemeClr val="tx1"/>
              </a:solidFill>
              <a:miter lim="800000"/>
              <a:headEnd/>
              <a:tailEnd/>
            </a:ln>
            <a:effectLst/>
          </p:spPr>
          <p:txBody>
            <a:bodyPr wrap="none" anchor="ctr">
              <a:spAutoFit/>
            </a:bodyPr>
            <a:lstStyle/>
            <a:p>
              <a:r>
                <a:rPr lang="en-US">
                  <a:solidFill>
                    <a:schemeClr val="bg1"/>
                  </a:solidFill>
                </a:rPr>
                <a:t>LEGISLATIVE</a:t>
              </a:r>
            </a:p>
          </p:txBody>
        </p:sp>
        <p:sp>
          <p:nvSpPr>
            <p:cNvPr id="11" name="Rectangle 22"/>
            <p:cNvSpPr>
              <a:spLocks noChangeArrowheads="1"/>
            </p:cNvSpPr>
            <p:nvPr/>
          </p:nvSpPr>
          <p:spPr bwMode="auto">
            <a:xfrm>
              <a:off x="2016" y="1120"/>
              <a:ext cx="1323" cy="260"/>
            </a:xfrm>
            <a:prstGeom prst="rect">
              <a:avLst/>
            </a:prstGeom>
            <a:solidFill>
              <a:srgbClr val="3399FF"/>
            </a:solidFill>
            <a:ln w="9525" algn="ctr">
              <a:solidFill>
                <a:schemeClr val="tx1"/>
              </a:solidFill>
              <a:miter lim="800000"/>
              <a:headEnd/>
              <a:tailEnd/>
            </a:ln>
            <a:effectLst/>
          </p:spPr>
          <p:txBody>
            <a:bodyPr wrap="square" anchor="ctr">
              <a:spAutoFit/>
            </a:bodyPr>
            <a:lstStyle/>
            <a:p>
              <a:r>
                <a:rPr lang="en-US" dirty="0">
                  <a:solidFill>
                    <a:schemeClr val="bg1"/>
                  </a:solidFill>
                </a:rPr>
                <a:t>CONSTITUTION</a:t>
              </a:r>
            </a:p>
          </p:txBody>
        </p:sp>
        <p:sp>
          <p:nvSpPr>
            <p:cNvPr id="12" name="Rectangle 23"/>
            <p:cNvSpPr>
              <a:spLocks noChangeArrowheads="1"/>
            </p:cNvSpPr>
            <p:nvPr/>
          </p:nvSpPr>
          <p:spPr bwMode="auto">
            <a:xfrm>
              <a:off x="3715" y="1963"/>
              <a:ext cx="1128" cy="256"/>
            </a:xfrm>
            <a:prstGeom prst="rect">
              <a:avLst/>
            </a:prstGeom>
            <a:solidFill>
              <a:srgbClr val="3399FF"/>
            </a:solidFill>
            <a:ln w="9525" algn="ctr">
              <a:solidFill>
                <a:schemeClr val="tx1"/>
              </a:solidFill>
              <a:miter lim="800000"/>
              <a:headEnd/>
              <a:tailEnd/>
            </a:ln>
            <a:effectLst/>
          </p:spPr>
          <p:txBody>
            <a:bodyPr wrap="none" anchor="ctr">
              <a:spAutoFit/>
            </a:bodyPr>
            <a:lstStyle/>
            <a:p>
              <a:r>
                <a:rPr lang="en-US">
                  <a:solidFill>
                    <a:schemeClr val="bg1"/>
                  </a:solidFill>
                </a:rPr>
                <a:t>THE PEOPLE</a:t>
              </a:r>
            </a:p>
          </p:txBody>
        </p:sp>
        <p:sp>
          <p:nvSpPr>
            <p:cNvPr id="13" name="Line 24"/>
            <p:cNvSpPr>
              <a:spLocks noChangeShapeType="1"/>
            </p:cNvSpPr>
            <p:nvPr/>
          </p:nvSpPr>
          <p:spPr bwMode="auto">
            <a:xfrm>
              <a:off x="2650" y="1379"/>
              <a:ext cx="0" cy="202"/>
            </a:xfrm>
            <a:prstGeom prst="line">
              <a:avLst/>
            </a:prstGeom>
            <a:noFill/>
            <a:ln w="28575">
              <a:solidFill>
                <a:srgbClr val="3399FF"/>
              </a:solidFill>
              <a:round/>
              <a:headEnd/>
              <a:tailEnd type="oval" w="med" len="med"/>
            </a:ln>
            <a:effectLst/>
          </p:spPr>
          <p:txBody>
            <a:bodyPr wrap="none">
              <a:spAutoFit/>
            </a:bodyPr>
            <a:lstStyle/>
            <a:p>
              <a:endParaRPr lang="en-US"/>
            </a:p>
          </p:txBody>
        </p:sp>
        <p:sp>
          <p:nvSpPr>
            <p:cNvPr id="14" name="Line 25"/>
            <p:cNvSpPr>
              <a:spLocks noChangeShapeType="1"/>
            </p:cNvSpPr>
            <p:nvPr/>
          </p:nvSpPr>
          <p:spPr bwMode="auto">
            <a:xfrm>
              <a:off x="950" y="1581"/>
              <a:ext cx="3428" cy="0"/>
            </a:xfrm>
            <a:prstGeom prst="line">
              <a:avLst/>
            </a:prstGeom>
            <a:noFill/>
            <a:ln w="28575">
              <a:solidFill>
                <a:srgbClr val="3399FF"/>
              </a:solidFill>
              <a:round/>
              <a:headEnd/>
              <a:tailEnd/>
            </a:ln>
            <a:effectLst/>
          </p:spPr>
          <p:txBody>
            <a:bodyPr wrap="none">
              <a:spAutoFit/>
            </a:bodyPr>
            <a:lstStyle/>
            <a:p>
              <a:endParaRPr lang="en-US"/>
            </a:p>
          </p:txBody>
        </p:sp>
        <p:sp>
          <p:nvSpPr>
            <p:cNvPr id="15" name="Line 26"/>
            <p:cNvSpPr>
              <a:spLocks noChangeShapeType="1"/>
            </p:cNvSpPr>
            <p:nvPr/>
          </p:nvSpPr>
          <p:spPr bwMode="auto">
            <a:xfrm flipH="1">
              <a:off x="950" y="1573"/>
              <a:ext cx="0" cy="403"/>
            </a:xfrm>
            <a:prstGeom prst="line">
              <a:avLst/>
            </a:prstGeom>
            <a:noFill/>
            <a:ln w="28575">
              <a:solidFill>
                <a:srgbClr val="3399FF"/>
              </a:solidFill>
              <a:round/>
              <a:headEnd/>
              <a:tailEnd type="triangle" w="lg" len="lg"/>
            </a:ln>
            <a:effectLst/>
          </p:spPr>
          <p:txBody>
            <a:bodyPr>
              <a:spAutoFit/>
            </a:bodyPr>
            <a:lstStyle/>
            <a:p>
              <a:endParaRPr lang="en-US"/>
            </a:p>
          </p:txBody>
        </p:sp>
        <p:sp>
          <p:nvSpPr>
            <p:cNvPr id="16" name="Line 27"/>
            <p:cNvSpPr>
              <a:spLocks noChangeShapeType="1"/>
            </p:cNvSpPr>
            <p:nvPr/>
          </p:nvSpPr>
          <p:spPr bwMode="auto">
            <a:xfrm>
              <a:off x="4373" y="1581"/>
              <a:ext cx="5" cy="374"/>
            </a:xfrm>
            <a:prstGeom prst="line">
              <a:avLst/>
            </a:prstGeom>
            <a:noFill/>
            <a:ln w="28575">
              <a:solidFill>
                <a:srgbClr val="3399FF"/>
              </a:solidFill>
              <a:round/>
              <a:headEnd/>
              <a:tailEnd type="triangle" w="lg" len="lg"/>
            </a:ln>
            <a:effectLst/>
          </p:spPr>
          <p:txBody>
            <a:bodyPr>
              <a:spAutoFit/>
            </a:bodyPr>
            <a:lstStyle/>
            <a:p>
              <a:endParaRPr lang="en-US"/>
            </a:p>
          </p:txBody>
        </p:sp>
        <p:sp>
          <p:nvSpPr>
            <p:cNvPr id="17" name="Line 29"/>
            <p:cNvSpPr>
              <a:spLocks noChangeShapeType="1"/>
            </p:cNvSpPr>
            <p:nvPr/>
          </p:nvSpPr>
          <p:spPr bwMode="auto">
            <a:xfrm>
              <a:off x="576" y="2229"/>
              <a:ext cx="0" cy="1195"/>
            </a:xfrm>
            <a:prstGeom prst="line">
              <a:avLst/>
            </a:prstGeom>
            <a:noFill/>
            <a:ln w="28575">
              <a:solidFill>
                <a:srgbClr val="3399FF"/>
              </a:solidFill>
              <a:round/>
              <a:headEnd/>
              <a:tailEnd/>
            </a:ln>
            <a:effectLst/>
          </p:spPr>
          <p:txBody>
            <a:bodyPr>
              <a:spAutoFit/>
            </a:bodyPr>
            <a:lstStyle/>
            <a:p>
              <a:endParaRPr lang="en-US"/>
            </a:p>
          </p:txBody>
        </p:sp>
        <p:sp>
          <p:nvSpPr>
            <p:cNvPr id="18" name="Line 30"/>
            <p:cNvSpPr>
              <a:spLocks noChangeShapeType="1"/>
            </p:cNvSpPr>
            <p:nvPr/>
          </p:nvSpPr>
          <p:spPr bwMode="auto">
            <a:xfrm>
              <a:off x="576" y="3424"/>
              <a:ext cx="346" cy="0"/>
            </a:xfrm>
            <a:prstGeom prst="line">
              <a:avLst/>
            </a:prstGeom>
            <a:noFill/>
            <a:ln w="28575">
              <a:solidFill>
                <a:srgbClr val="3399FF"/>
              </a:solidFill>
              <a:round/>
              <a:headEnd/>
              <a:tailEnd type="triangle" w="lg" len="lg"/>
            </a:ln>
            <a:effectLst/>
          </p:spPr>
          <p:txBody>
            <a:bodyPr wrap="none">
              <a:spAutoFit/>
            </a:bodyPr>
            <a:lstStyle/>
            <a:p>
              <a:endParaRPr lang="en-US"/>
            </a:p>
          </p:txBody>
        </p:sp>
        <p:sp>
          <p:nvSpPr>
            <p:cNvPr id="19" name="Line 31"/>
            <p:cNvSpPr>
              <a:spLocks noChangeShapeType="1"/>
            </p:cNvSpPr>
            <p:nvPr/>
          </p:nvSpPr>
          <p:spPr bwMode="auto">
            <a:xfrm>
              <a:off x="571" y="2987"/>
              <a:ext cx="346" cy="0"/>
            </a:xfrm>
            <a:prstGeom prst="line">
              <a:avLst/>
            </a:prstGeom>
            <a:noFill/>
            <a:ln w="28575">
              <a:solidFill>
                <a:srgbClr val="3399FF"/>
              </a:solidFill>
              <a:round/>
              <a:headEnd/>
              <a:tailEnd type="triangle" w="lg" len="lg"/>
            </a:ln>
            <a:effectLst/>
          </p:spPr>
          <p:txBody>
            <a:bodyPr wrap="none">
              <a:spAutoFit/>
            </a:bodyPr>
            <a:lstStyle/>
            <a:p>
              <a:endParaRPr lang="en-US"/>
            </a:p>
          </p:txBody>
        </p:sp>
        <p:sp>
          <p:nvSpPr>
            <p:cNvPr id="20" name="Line 32"/>
            <p:cNvSpPr>
              <a:spLocks noChangeShapeType="1"/>
            </p:cNvSpPr>
            <p:nvPr/>
          </p:nvSpPr>
          <p:spPr bwMode="auto">
            <a:xfrm>
              <a:off x="582" y="2550"/>
              <a:ext cx="346" cy="0"/>
            </a:xfrm>
            <a:prstGeom prst="line">
              <a:avLst/>
            </a:prstGeom>
            <a:noFill/>
            <a:ln w="28575">
              <a:solidFill>
                <a:srgbClr val="3399FF"/>
              </a:solidFill>
              <a:round/>
              <a:headEnd/>
              <a:tailEnd type="triangle" w="lg" len="lg"/>
            </a:ln>
            <a:effectLst/>
          </p:spPr>
          <p:txBody>
            <a:bodyPr wrap="none">
              <a:spAutoFit/>
            </a:bodyPr>
            <a:lstStyle/>
            <a:p>
              <a:endParaRPr lang="en-US"/>
            </a:p>
          </p:txBody>
        </p:sp>
        <p:sp>
          <p:nvSpPr>
            <p:cNvPr id="21" name="Rectangle 69"/>
            <p:cNvSpPr>
              <a:spLocks noChangeArrowheads="1"/>
            </p:cNvSpPr>
            <p:nvPr/>
          </p:nvSpPr>
          <p:spPr bwMode="auto">
            <a:xfrm>
              <a:off x="2246" y="2430"/>
              <a:ext cx="1124" cy="237"/>
            </a:xfrm>
            <a:prstGeom prst="rect">
              <a:avLst/>
            </a:prstGeom>
            <a:solidFill>
              <a:srgbClr val="CCFF99"/>
            </a:solidFill>
            <a:ln w="9525" algn="ctr">
              <a:solidFill>
                <a:schemeClr val="tx1"/>
              </a:solidFill>
              <a:miter lim="800000"/>
              <a:headEnd/>
              <a:tailEnd/>
            </a:ln>
            <a:effectLst/>
          </p:spPr>
          <p:txBody>
            <a:bodyPr anchor="ctr">
              <a:spAutoFit/>
            </a:bodyPr>
            <a:lstStyle/>
            <a:p>
              <a:r>
                <a:rPr lang="en-US" sz="1800"/>
                <a:t>Makes Laws</a:t>
              </a:r>
            </a:p>
          </p:txBody>
        </p:sp>
        <p:sp>
          <p:nvSpPr>
            <p:cNvPr id="22" name="Rectangle 74"/>
            <p:cNvSpPr>
              <a:spLocks noChangeArrowheads="1"/>
            </p:cNvSpPr>
            <p:nvPr/>
          </p:nvSpPr>
          <p:spPr bwMode="auto">
            <a:xfrm>
              <a:off x="2246" y="2870"/>
              <a:ext cx="1124" cy="237"/>
            </a:xfrm>
            <a:prstGeom prst="rect">
              <a:avLst/>
            </a:prstGeom>
            <a:solidFill>
              <a:srgbClr val="CCFF99"/>
            </a:solidFill>
            <a:ln w="9525" algn="ctr">
              <a:solidFill>
                <a:schemeClr val="tx1"/>
              </a:solidFill>
              <a:miter lim="800000"/>
              <a:headEnd/>
              <a:tailEnd/>
            </a:ln>
            <a:effectLst/>
          </p:spPr>
          <p:txBody>
            <a:bodyPr anchor="ctr">
              <a:spAutoFit/>
            </a:bodyPr>
            <a:lstStyle/>
            <a:p>
              <a:r>
                <a:rPr lang="en-US" sz="1800" dirty="0"/>
                <a:t>Interprets Laws</a:t>
              </a:r>
            </a:p>
          </p:txBody>
        </p:sp>
        <p:sp>
          <p:nvSpPr>
            <p:cNvPr id="23" name="Rectangle 75"/>
            <p:cNvSpPr>
              <a:spLocks noChangeArrowheads="1"/>
            </p:cNvSpPr>
            <p:nvPr/>
          </p:nvSpPr>
          <p:spPr bwMode="auto">
            <a:xfrm>
              <a:off x="2246" y="3280"/>
              <a:ext cx="1124" cy="237"/>
            </a:xfrm>
            <a:prstGeom prst="rect">
              <a:avLst/>
            </a:prstGeom>
            <a:solidFill>
              <a:srgbClr val="CCFF99"/>
            </a:solidFill>
            <a:ln w="9525" algn="ctr">
              <a:solidFill>
                <a:schemeClr val="tx1"/>
              </a:solidFill>
              <a:miter lim="800000"/>
              <a:headEnd/>
              <a:tailEnd/>
            </a:ln>
            <a:effectLst/>
          </p:spPr>
          <p:txBody>
            <a:bodyPr anchor="ctr">
              <a:spAutoFit/>
            </a:bodyPr>
            <a:lstStyle/>
            <a:p>
              <a:r>
                <a:rPr lang="en-US" sz="1800"/>
                <a:t>Enforces Laws</a:t>
              </a:r>
            </a:p>
          </p:txBody>
        </p:sp>
        <p:sp>
          <p:nvSpPr>
            <p:cNvPr id="24" name="Line 77"/>
            <p:cNvSpPr>
              <a:spLocks noChangeShapeType="1"/>
            </p:cNvSpPr>
            <p:nvPr/>
          </p:nvSpPr>
          <p:spPr bwMode="auto">
            <a:xfrm>
              <a:off x="2074" y="2555"/>
              <a:ext cx="172" cy="0"/>
            </a:xfrm>
            <a:prstGeom prst="line">
              <a:avLst/>
            </a:prstGeom>
            <a:noFill/>
            <a:ln w="28575">
              <a:solidFill>
                <a:srgbClr val="3399FF"/>
              </a:solidFill>
              <a:prstDash val="sysDot"/>
              <a:round/>
              <a:headEnd/>
              <a:tailEnd/>
            </a:ln>
            <a:effectLst/>
          </p:spPr>
          <p:txBody>
            <a:bodyPr wrap="none">
              <a:spAutoFit/>
            </a:bodyPr>
            <a:lstStyle/>
            <a:p>
              <a:endParaRPr lang="en-US"/>
            </a:p>
          </p:txBody>
        </p:sp>
        <p:sp>
          <p:nvSpPr>
            <p:cNvPr id="25" name="Line 78"/>
            <p:cNvSpPr>
              <a:spLocks noChangeShapeType="1"/>
            </p:cNvSpPr>
            <p:nvPr/>
          </p:nvSpPr>
          <p:spPr bwMode="auto">
            <a:xfrm>
              <a:off x="2074" y="2992"/>
              <a:ext cx="172" cy="0"/>
            </a:xfrm>
            <a:prstGeom prst="line">
              <a:avLst/>
            </a:prstGeom>
            <a:noFill/>
            <a:ln w="28575">
              <a:solidFill>
                <a:srgbClr val="3399FF"/>
              </a:solidFill>
              <a:prstDash val="sysDot"/>
              <a:round/>
              <a:headEnd/>
              <a:tailEnd/>
            </a:ln>
            <a:effectLst/>
          </p:spPr>
          <p:txBody>
            <a:bodyPr wrap="none">
              <a:spAutoFit/>
            </a:bodyPr>
            <a:lstStyle/>
            <a:p>
              <a:endParaRPr lang="en-US"/>
            </a:p>
          </p:txBody>
        </p:sp>
        <p:sp>
          <p:nvSpPr>
            <p:cNvPr id="26" name="Line 79"/>
            <p:cNvSpPr>
              <a:spLocks noChangeShapeType="1"/>
            </p:cNvSpPr>
            <p:nvPr/>
          </p:nvSpPr>
          <p:spPr bwMode="auto">
            <a:xfrm>
              <a:off x="2074" y="3411"/>
              <a:ext cx="172" cy="0"/>
            </a:xfrm>
            <a:prstGeom prst="line">
              <a:avLst/>
            </a:prstGeom>
            <a:noFill/>
            <a:ln w="28575">
              <a:solidFill>
                <a:srgbClr val="3399FF"/>
              </a:solidFill>
              <a:prstDash val="sysDot"/>
              <a:round/>
              <a:headEnd/>
              <a:tailEnd/>
            </a:ln>
            <a:effectLst/>
          </p:spPr>
          <p:txBody>
            <a:bodyPr wrap="none">
              <a:spAutoFit/>
            </a:bodyPr>
            <a:lstStyle/>
            <a:p>
              <a:endParaRPr lang="en-US"/>
            </a:p>
          </p:txBody>
        </p:sp>
      </p:grpSp>
      <p:sp>
        <p:nvSpPr>
          <p:cNvPr id="27" name="Text Box 86"/>
          <p:cNvSpPr txBox="1">
            <a:spLocks noChangeArrowheads="1"/>
          </p:cNvSpPr>
          <p:nvPr/>
        </p:nvSpPr>
        <p:spPr bwMode="auto">
          <a:xfrm>
            <a:off x="304800" y="609600"/>
            <a:ext cx="8408475" cy="830997"/>
          </a:xfrm>
          <a:prstGeom prst="rect">
            <a:avLst/>
          </a:prstGeom>
          <a:noFill/>
          <a:ln w="9525" algn="ctr">
            <a:noFill/>
            <a:miter lim="800000"/>
            <a:headEnd/>
            <a:tailEnd/>
          </a:ln>
          <a:effectLst/>
        </p:spPr>
        <p:txBody>
          <a:bodyPr>
            <a:spAutoFit/>
          </a:bodyPr>
          <a:lstStyle/>
          <a:p>
            <a:r>
              <a:rPr lang="en-US" sz="2400" dirty="0">
                <a:latin typeface="Times New Roman" pitchFamily="18" charset="0"/>
                <a:cs typeface="Times New Roman" pitchFamily="18" charset="0"/>
              </a:rPr>
              <a:t>Role of Constitution in relationship between Government and its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0" y="0"/>
            <a:ext cx="4045595" cy="707886"/>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Times New Roman" pitchFamily="18" charset="0"/>
              </a:rPr>
              <a:t>SOURCES OF INDIAN CONSTITUTION</a:t>
            </a:r>
            <a:endParaRPr kumimoji="0" lang="en-US" sz="20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86138733"/>
              </p:ext>
            </p:extLst>
          </p:nvPr>
        </p:nvGraphicFramePr>
        <p:xfrm>
          <a:off x="152400" y="1231582"/>
          <a:ext cx="8534400" cy="4394835"/>
        </p:xfrm>
        <a:graphic>
          <a:graphicData uri="http://schemas.openxmlformats.org/drawingml/2006/table">
            <a:tbl>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tblGrid>
              <a:tr h="426720">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SOURCES</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2000">
                          <a:solidFill>
                            <a:schemeClr val="tx1"/>
                          </a:solidFill>
                          <a:latin typeface="Times New Roman"/>
                          <a:ea typeface="Times New Roman"/>
                          <a:cs typeface="Times New Roman"/>
                        </a:rPr>
                        <a:t>FEATURES BORROWED</a:t>
                      </a:r>
                      <a:endParaRPr lang="en-US" sz="200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53440">
                <a:tc>
                  <a:txBody>
                    <a:bodyPr/>
                    <a:lstStyle/>
                    <a:p>
                      <a:pPr marL="342900" marR="0" lvl="0" indent="-342900">
                        <a:lnSpc>
                          <a:spcPct val="150000"/>
                        </a:lnSpc>
                        <a:spcBef>
                          <a:spcPts val="830"/>
                        </a:spcBef>
                        <a:spcAft>
                          <a:spcPts val="830"/>
                        </a:spcAft>
                        <a:buFont typeface="+mj-lt"/>
                        <a:buNone/>
                      </a:pPr>
                      <a:r>
                        <a:rPr lang="en-US" sz="2000" dirty="0">
                          <a:solidFill>
                            <a:schemeClr val="tx1"/>
                          </a:solidFill>
                          <a:latin typeface="Times New Roman"/>
                          <a:ea typeface="Times New Roman"/>
                          <a:cs typeface="Times New Roman"/>
                        </a:rPr>
                        <a:t>1.Government of India Act,1935</a:t>
                      </a:r>
                      <a:endParaRPr lang="en-US" sz="20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2000">
                          <a:solidFill>
                            <a:schemeClr val="tx1"/>
                          </a:solidFill>
                          <a:latin typeface="Times New Roman"/>
                          <a:ea typeface="Times New Roman"/>
                          <a:cs typeface="Times New Roman"/>
                        </a:rPr>
                        <a:t>Federal scheme, office of governor, judiciary, emergency provisions</a:t>
                      </a:r>
                      <a:endParaRPr lang="en-US" sz="200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80160">
                <a:tc>
                  <a:txBody>
                    <a:bodyPr/>
                    <a:lstStyle/>
                    <a:p>
                      <a:pPr marL="342900" marR="0" lvl="0" indent="-342900">
                        <a:lnSpc>
                          <a:spcPct val="150000"/>
                        </a:lnSpc>
                        <a:spcBef>
                          <a:spcPts val="830"/>
                        </a:spcBef>
                        <a:spcAft>
                          <a:spcPts val="830"/>
                        </a:spcAft>
                        <a:buFont typeface="+mj-lt"/>
                        <a:buNone/>
                      </a:pPr>
                      <a:r>
                        <a:rPr lang="en-US" sz="2000" dirty="0">
                          <a:solidFill>
                            <a:schemeClr val="tx1"/>
                          </a:solidFill>
                          <a:latin typeface="Times New Roman"/>
                          <a:ea typeface="Times New Roman"/>
                          <a:cs typeface="Times New Roman"/>
                        </a:rPr>
                        <a:t>2.</a:t>
                      </a:r>
                      <a:r>
                        <a:rPr lang="en-US" sz="2000" baseline="0" dirty="0">
                          <a:solidFill>
                            <a:schemeClr val="tx1"/>
                          </a:solidFill>
                          <a:latin typeface="Times New Roman"/>
                          <a:ea typeface="Times New Roman"/>
                          <a:cs typeface="Times New Roman"/>
                        </a:rPr>
                        <a:t> </a:t>
                      </a:r>
                      <a:r>
                        <a:rPr lang="en-US" sz="2000" dirty="0">
                          <a:solidFill>
                            <a:schemeClr val="tx1"/>
                          </a:solidFill>
                          <a:latin typeface="Times New Roman"/>
                          <a:ea typeface="Times New Roman"/>
                          <a:cs typeface="Times New Roman"/>
                        </a:rPr>
                        <a:t>UK</a:t>
                      </a:r>
                      <a:endParaRPr lang="en-US" sz="20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2000" dirty="0">
                          <a:solidFill>
                            <a:schemeClr val="tx1"/>
                          </a:solidFill>
                          <a:latin typeface="Times New Roman"/>
                          <a:ea typeface="Times New Roman"/>
                          <a:cs typeface="Times New Roman"/>
                        </a:rPr>
                        <a:t>Single citizenship, rule of law, parliamentary government, bicameralism, cabinet system</a:t>
                      </a:r>
                      <a:endParaRPr lang="en-US" sz="20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06880">
                <a:tc>
                  <a:txBody>
                    <a:bodyPr/>
                    <a:lstStyle/>
                    <a:p>
                      <a:pPr marL="342900" marR="0" lvl="0" indent="-342900">
                        <a:lnSpc>
                          <a:spcPct val="150000"/>
                        </a:lnSpc>
                        <a:spcBef>
                          <a:spcPts val="830"/>
                        </a:spcBef>
                        <a:spcAft>
                          <a:spcPts val="830"/>
                        </a:spcAft>
                        <a:buFont typeface="+mj-lt"/>
                        <a:buNone/>
                      </a:pPr>
                      <a:r>
                        <a:rPr lang="en-US" sz="2000" dirty="0">
                          <a:solidFill>
                            <a:schemeClr val="tx1"/>
                          </a:solidFill>
                          <a:latin typeface="Times New Roman"/>
                          <a:ea typeface="Times New Roman"/>
                          <a:cs typeface="Times New Roman"/>
                        </a:rPr>
                        <a:t>3. US</a:t>
                      </a:r>
                      <a:endParaRPr lang="en-US" sz="20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2000" dirty="0">
                          <a:solidFill>
                            <a:schemeClr val="tx1"/>
                          </a:solidFill>
                          <a:latin typeface="Times New Roman"/>
                          <a:ea typeface="Times New Roman"/>
                          <a:cs typeface="Times New Roman"/>
                        </a:rPr>
                        <a:t>FR, judicial review, independence of judiciary, removal of SC and HC judges, impeachment of president, post of vice-president</a:t>
                      </a:r>
                      <a:endParaRPr lang="en-US" sz="20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86628716"/>
              </p:ext>
            </p:extLst>
          </p:nvPr>
        </p:nvGraphicFramePr>
        <p:xfrm>
          <a:off x="609600" y="304800"/>
          <a:ext cx="7467600" cy="4741890"/>
        </p:xfrm>
        <a:graphic>
          <a:graphicData uri="http://schemas.openxmlformats.org/drawingml/2006/table">
            <a:tbl>
              <a:tblPr/>
              <a:tblGrid>
                <a:gridCol w="38862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1349829">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4. CANADA</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a:solidFill>
                            <a:schemeClr val="tx1"/>
                          </a:solidFill>
                          <a:latin typeface="Times New Roman"/>
                          <a:ea typeface="Times New Roman"/>
                          <a:cs typeface="Times New Roman"/>
                        </a:rPr>
                        <a:t>Federation with strong centre, residuary power of centre, advisory jurisdiction of SC, appointment of state governor</a:t>
                      </a:r>
                      <a:endParaRPr lang="en-US" sz="160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49829">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5.Ireland</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Directive principles of State Policy, nomination of members to </a:t>
                      </a:r>
                      <a:r>
                        <a:rPr lang="en-US" sz="1600" dirty="0" err="1">
                          <a:solidFill>
                            <a:schemeClr val="tx1"/>
                          </a:solidFill>
                          <a:latin typeface="Times New Roman"/>
                          <a:ea typeface="Times New Roman"/>
                          <a:cs typeface="Times New Roman"/>
                        </a:rPr>
                        <a:t>Rajyasabha</a:t>
                      </a:r>
                      <a:r>
                        <a:rPr lang="en-US" sz="1600" dirty="0">
                          <a:solidFill>
                            <a:schemeClr val="tx1"/>
                          </a:solidFill>
                          <a:latin typeface="Times New Roman"/>
                          <a:ea typeface="Times New Roman"/>
                          <a:cs typeface="Times New Roman"/>
                        </a:rPr>
                        <a:t>, method of election of president</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12371">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6.Australia</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Concurrent List, Trade and Commerce, joint sitting of houses of parliament</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4914">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7. Germany </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Suspension of Fundamental rights during emergency</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7457">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8. USSR</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Fundamental Duties</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83302950"/>
              </p:ext>
            </p:extLst>
          </p:nvPr>
        </p:nvGraphicFramePr>
        <p:xfrm>
          <a:off x="381000" y="685800"/>
          <a:ext cx="8305800" cy="4114800"/>
        </p:xfrm>
        <a:graphic>
          <a:graphicData uri="http://schemas.openxmlformats.org/drawingml/2006/table">
            <a:tbl>
              <a:tblPr/>
              <a:tblGrid>
                <a:gridCol w="4152900">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tblGrid>
              <a:tr h="2468880">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9. France</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Republic and ideals of liberty, equality and fraternity in the preamble</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22960">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10.South Africa</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Amendment of Constitution</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22960">
                <a:tc>
                  <a:txBody>
                    <a:bodyPr/>
                    <a:lstStyle/>
                    <a:p>
                      <a:pPr marL="342900" marR="0" lvl="0" indent="-342900">
                        <a:lnSpc>
                          <a:spcPct val="150000"/>
                        </a:lnSpc>
                        <a:spcBef>
                          <a:spcPts val="830"/>
                        </a:spcBef>
                        <a:spcAft>
                          <a:spcPts val="830"/>
                        </a:spcAft>
                        <a:buFont typeface="+mj-lt"/>
                        <a:buNone/>
                      </a:pPr>
                      <a:r>
                        <a:rPr lang="en-US" sz="1600" dirty="0">
                          <a:solidFill>
                            <a:schemeClr val="tx1"/>
                          </a:solidFill>
                          <a:latin typeface="Times New Roman"/>
                          <a:ea typeface="Times New Roman"/>
                          <a:cs typeface="Times New Roman"/>
                        </a:rPr>
                        <a:t>11. Japan</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830"/>
                        </a:spcBef>
                        <a:spcAft>
                          <a:spcPts val="830"/>
                        </a:spcAft>
                      </a:pPr>
                      <a:r>
                        <a:rPr lang="en-US" sz="1600" dirty="0">
                          <a:solidFill>
                            <a:schemeClr val="tx1"/>
                          </a:solidFill>
                          <a:latin typeface="Times New Roman"/>
                          <a:ea typeface="Times New Roman"/>
                          <a:cs typeface="Times New Roman"/>
                        </a:rPr>
                        <a:t>Procedure established by law</a:t>
                      </a:r>
                      <a:endParaRPr lang="en-US" sz="160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945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cxnSp>
        <p:nvCxnSpPr>
          <p:cNvPr id="4" name="Straight Connector 3"/>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295400"/>
            <a:ext cx="8305800" cy="1077218"/>
          </a:xfrm>
          <a:prstGeom prst="rect">
            <a:avLst/>
          </a:prstGeom>
        </p:spPr>
        <p:txBody>
          <a:bodyPr wrap="square">
            <a:spAutoFit/>
          </a:bodyPr>
          <a:lstStyle/>
          <a:p>
            <a:pPr algn="just"/>
            <a:r>
              <a:rPr lang="en-US" sz="1600" dirty="0">
                <a:latin typeface="Times New Roman" pitchFamily="18" charset="0"/>
                <a:cs typeface="Times New Roman" pitchFamily="18" charset="0"/>
              </a:rPr>
              <a:t> The Preamble, the preface to the constitution, describes the source nature, ideology, goals and objectives of the constitution. It describes India as a sovereign socialist, secular, democratic republic and underlines the-national objective of social just</a:t>
            </a:r>
            <a:r>
              <a:rPr lang="en-US" sz="1600" b="1" baseline="30000" dirty="0">
                <a:latin typeface="Times New Roman" pitchFamily="18" charset="0"/>
                <a:cs typeface="Times New Roman" pitchFamily="18" charset="0"/>
              </a:rPr>
              <a:t>:</a:t>
            </a:r>
            <a:r>
              <a:rPr lang="en-US" sz="1600" dirty="0">
                <a:latin typeface="Times New Roman" pitchFamily="18" charset="0"/>
                <a:cs typeface="Times New Roman" pitchFamily="18" charset="0"/>
              </a:rPr>
              <a:t> economic justice and political justice as well as fraternity. </a:t>
            </a:r>
          </a:p>
        </p:txBody>
      </p:sp>
      <p:sp>
        <p:nvSpPr>
          <p:cNvPr id="21505" name="Rectangle 1"/>
          <p:cNvSpPr>
            <a:spLocks noChangeArrowheads="1"/>
          </p:cNvSpPr>
          <p:nvPr/>
        </p:nvSpPr>
        <p:spPr bwMode="auto">
          <a:xfrm>
            <a:off x="0" y="914400"/>
            <a:ext cx="176150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1. Preamble:</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6" name="TextBox 5"/>
          <p:cNvSpPr txBox="1"/>
          <p:nvPr/>
        </p:nvSpPr>
        <p:spPr>
          <a:xfrm>
            <a:off x="381000" y="304800"/>
            <a:ext cx="8077200" cy="461665"/>
          </a:xfrm>
          <a:prstGeom prst="rect">
            <a:avLst/>
          </a:prstGeom>
          <a:noFill/>
        </p:spPr>
        <p:txBody>
          <a:bodyPr wrap="square" rtlCol="0">
            <a:spAutoFit/>
          </a:bodyPr>
          <a:lstStyle/>
          <a:p>
            <a:r>
              <a:rPr lang="en-US" sz="2400" dirty="0">
                <a:latin typeface="Times New Roman" pitchFamily="18" charset="0"/>
                <a:cs typeface="Times New Roman" pitchFamily="18" charset="0"/>
              </a:rPr>
              <a:t>                  Salient Features of Indian Constitution</a:t>
            </a:r>
          </a:p>
        </p:txBody>
      </p:sp>
      <p:sp>
        <p:nvSpPr>
          <p:cNvPr id="1028" name="Rectangle 4"/>
          <p:cNvSpPr>
            <a:spLocks noChangeArrowheads="1"/>
          </p:cNvSpPr>
          <p:nvPr/>
        </p:nvSpPr>
        <p:spPr bwMode="auto">
          <a:xfrm>
            <a:off x="457200" y="2438400"/>
            <a:ext cx="80772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2.Written Constitution:</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There are two types of constitutions in the world. Most of the constitutions are written. The first modern written constitution was the American constitution. On the other hand, the British constitution is unwritten. It consists of customs and conventions which have grown over the years. In India, we have a written constitution. The framers of our constitution tried to put everything in black and white.</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029" name="Rectangle 5"/>
          <p:cNvSpPr>
            <a:spLocks noChangeArrowheads="1"/>
          </p:cNvSpPr>
          <p:nvPr/>
        </p:nvSpPr>
        <p:spPr bwMode="auto">
          <a:xfrm>
            <a:off x="457200" y="4114800"/>
            <a:ext cx="8077200" cy="10772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3.Longest Constitution:</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 Constitution of India is the longest one in the world. Originally it had 395 Articles and 8 schedules</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During the period since 1950 a few Articles have been deleted, but many more have been added through amendments.</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cxnSp>
        <p:nvCxnSpPr>
          <p:cNvPr id="12" name="Straight Connector 11"/>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76200" y="1008090"/>
            <a:ext cx="8839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a:latin typeface="Times New Roman" pitchFamily="18" charset="0"/>
                <a:ea typeface="Times New Roman" pitchFamily="18" charset="0"/>
                <a:cs typeface="Times New Roman" pitchFamily="18" charset="0"/>
              </a:rPr>
              <a:t>4</a:t>
            </a:r>
            <a:r>
              <a:rPr kumimoji="0" lang="en-US" sz="1600" b="1" i="0" u="none" strike="noStrike" cap="none" normalizeH="0" baseline="0" dirty="0">
                <a:ln>
                  <a:noFill/>
                </a:ln>
                <a:effectLst/>
                <a:latin typeface="Times New Roman" pitchFamily="18" charset="0"/>
                <a:ea typeface="Times New Roman" pitchFamily="18" charset="0"/>
                <a:cs typeface="Times New Roman" pitchFamily="18" charset="0"/>
              </a:rPr>
              <a:t>. Parliamentary Democracy:</a:t>
            </a:r>
            <a:endParaRPr kumimoji="0" lang="en-US" sz="1600" b="0" i="0" u="none" strike="noStrike" cap="none" normalizeH="0" baseline="0" dirty="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In India, there is a parliamentary form of govern The majority party in the Lower House (</a:t>
            </a:r>
            <a:r>
              <a:rPr kumimoji="0" lang="en-US" sz="1600" b="0" i="0" u="none" strike="noStrike" cap="none" normalizeH="0" baseline="0" dirty="0" err="1">
                <a:ln>
                  <a:noFill/>
                </a:ln>
                <a:effectLst/>
                <a:latin typeface="Times New Roman" pitchFamily="18" charset="0"/>
                <a:ea typeface="Times New Roman" pitchFamily="18" charset="0"/>
                <a:cs typeface="Times New Roman" pitchFamily="18" charset="0"/>
              </a:rPr>
              <a:t>Lok</a:t>
            </a: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a:ln>
                  <a:noFill/>
                </a:ln>
                <a:effectLst/>
                <a:latin typeface="Times New Roman" pitchFamily="18" charset="0"/>
                <a:ea typeface="Times New Roman" pitchFamily="18" charset="0"/>
                <a:cs typeface="Times New Roman" pitchFamily="18" charset="0"/>
              </a:rPr>
              <a:t>Sabha</a:t>
            </a: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 forms government. The Council Ministers is responsible to the </a:t>
            </a:r>
            <a:r>
              <a:rPr kumimoji="0" lang="en-US" sz="1600" b="0" i="0" u="none" strike="noStrike" cap="none" normalizeH="0" baseline="0" dirty="0" err="1">
                <a:ln>
                  <a:noFill/>
                </a:ln>
                <a:effectLst/>
                <a:latin typeface="Times New Roman" pitchFamily="18" charset="0"/>
                <a:ea typeface="Times New Roman" pitchFamily="18" charset="0"/>
                <a:cs typeface="Times New Roman" pitchFamily="18" charset="0"/>
              </a:rPr>
              <a:t>Lok</a:t>
            </a: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a:ln>
                  <a:noFill/>
                </a:ln>
                <a:effectLst/>
                <a:latin typeface="Times New Roman" pitchFamily="18" charset="0"/>
                <a:ea typeface="Times New Roman" pitchFamily="18" charset="0"/>
                <a:cs typeface="Times New Roman" pitchFamily="18" charset="0"/>
              </a:rPr>
              <a:t>Sabha</a:t>
            </a: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 The Cabinet is the real executive head. In Presidential form of government, the President is the executive head. In India, the President is only the nominal head.</a:t>
            </a:r>
            <a:endParaRPr kumimoji="0" lang="en-US" sz="1600" b="0" i="0" u="none" strike="noStrike" cap="none" normalizeH="0" baseline="0" dirty="0">
              <a:ln>
                <a:noFill/>
              </a:ln>
              <a:effectLst/>
              <a:latin typeface="Times New Roman" pitchFamily="18" charset="0"/>
              <a:cs typeface="Times New Roman" pitchFamily="18" charset="0"/>
            </a:endParaRPr>
          </a:p>
        </p:txBody>
      </p:sp>
      <p:sp>
        <p:nvSpPr>
          <p:cNvPr id="23554" name="Rectangle 2"/>
          <p:cNvSpPr>
            <a:spLocks noChangeArrowheads="1"/>
          </p:cNvSpPr>
          <p:nvPr/>
        </p:nvSpPr>
        <p:spPr bwMode="auto">
          <a:xfrm>
            <a:off x="57150" y="2355240"/>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1600" b="1" dirty="0">
                <a:latin typeface="Times New Roman" pitchFamily="18" charset="0"/>
                <a:ea typeface="Times New Roman" pitchFamily="18" charset="0"/>
                <a:cs typeface="Times New Roman" pitchFamily="18" charset="0"/>
              </a:rPr>
              <a:t>5</a:t>
            </a:r>
            <a:r>
              <a:rPr kumimoji="0" lang="en-US" sz="1600" b="1" i="0" u="none" strike="noStrike" cap="none" normalizeH="0" baseline="0" dirty="0">
                <a:ln>
                  <a:noFill/>
                </a:ln>
                <a:effectLst/>
                <a:latin typeface="Times New Roman" pitchFamily="18" charset="0"/>
                <a:ea typeface="Times New Roman" pitchFamily="18" charset="0"/>
                <a:cs typeface="Times New Roman" pitchFamily="18" charset="0"/>
              </a:rPr>
              <a:t>. Role of Conventions:</a:t>
            </a:r>
            <a:endParaRPr kumimoji="0" lang="en-US" sz="1600" b="0" i="0" u="none" strike="noStrike" cap="none" normalizeH="0" baseline="0" dirty="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Though India has a very detailed constitution, there is some scope for conventions to influence its functioning. On some vital issues constitution is silent and one has to depend upon well-established parliament conventions on such occasions.</a:t>
            </a:r>
            <a:endParaRPr kumimoji="0" lang="en-US" sz="1600" b="0" i="0" u="none" strike="noStrike" cap="none" normalizeH="0" baseline="0" dirty="0">
              <a:ln>
                <a:noFill/>
              </a:ln>
              <a:effectLst/>
              <a:latin typeface="Times New Roman" pitchFamily="18" charset="0"/>
              <a:cs typeface="Times New Roman" pitchFamily="18" charset="0"/>
            </a:endParaRPr>
          </a:p>
        </p:txBody>
      </p:sp>
      <p:sp>
        <p:nvSpPr>
          <p:cNvPr id="23555" name="Rectangle 3"/>
          <p:cNvSpPr>
            <a:spLocks noChangeArrowheads="1"/>
          </p:cNvSpPr>
          <p:nvPr/>
        </p:nvSpPr>
        <p:spPr bwMode="auto">
          <a:xfrm>
            <a:off x="57150" y="3558976"/>
            <a:ext cx="90297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a:latin typeface="Times New Roman" pitchFamily="18" charset="0"/>
                <a:ea typeface="Times New Roman" pitchFamily="18" charset="0"/>
                <a:cs typeface="Times New Roman" pitchFamily="18" charset="0"/>
              </a:rPr>
              <a:t>6</a:t>
            </a:r>
            <a:r>
              <a:rPr kumimoji="0" lang="en-US" sz="1600" b="1" i="0" u="none" strike="noStrike" cap="none" normalizeH="0" baseline="0" dirty="0">
                <a:ln>
                  <a:noFill/>
                </a:ln>
                <a:effectLst/>
                <a:latin typeface="Times New Roman" pitchFamily="18" charset="0"/>
                <a:ea typeface="Times New Roman" pitchFamily="18" charset="0"/>
                <a:cs typeface="Times New Roman" pitchFamily="18" charset="0"/>
              </a:rPr>
              <a:t>. Federal Government with Unitary Bias:</a:t>
            </a:r>
            <a:endParaRPr kumimoji="0" lang="en-US" sz="1600" b="0" i="0" u="none" strike="noStrike" cap="none" normalizeH="0" baseline="0" dirty="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effectLst/>
                <a:latin typeface="Times New Roman" pitchFamily="18" charset="0"/>
                <a:ea typeface="Times New Roman" pitchFamily="18" charset="0"/>
                <a:cs typeface="Times New Roman" pitchFamily="18" charset="0"/>
              </a:rPr>
              <a:t>India is a federation, although word 'federation' does not find a place in the whole text of the Indian Constitution. The elements of federation are present in the Indian Constitution. It is a written and rigid constitution.</a:t>
            </a:r>
            <a:endParaRPr kumimoji="0" lang="en-US" sz="1600" b="0" i="0" u="none" strike="noStrike" cap="none" normalizeH="0" baseline="0" dirty="0">
              <a:ln>
                <a:noFill/>
              </a:ln>
              <a:effectLst/>
              <a:latin typeface="Times New Roman" pitchFamily="18" charset="0"/>
              <a:cs typeface="Times New Roman" pitchFamily="18" charset="0"/>
            </a:endParaRPr>
          </a:p>
        </p:txBody>
      </p:sp>
      <p:sp>
        <p:nvSpPr>
          <p:cNvPr id="23556" name="Rectangle 4"/>
          <p:cNvSpPr>
            <a:spLocks noChangeArrowheads="1"/>
          </p:cNvSpPr>
          <p:nvPr/>
        </p:nvSpPr>
        <p:spPr bwMode="auto">
          <a:xfrm>
            <a:off x="114300" y="4637782"/>
            <a:ext cx="8915400" cy="10772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1600" b="1" dirty="0">
                <a:solidFill>
                  <a:srgbClr val="333333"/>
                </a:solidFill>
                <a:latin typeface="Times New Roman" pitchFamily="18" charset="0"/>
                <a:ea typeface="Times New Roman" pitchFamily="18" charset="0"/>
                <a:cs typeface="Times New Roman" pitchFamily="18" charset="0"/>
              </a:rPr>
              <a:t>7</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Fundamental Rights:</a:t>
            </a:r>
            <a:endPar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 Fundamental Rights are guaranteed to the individuals by our constitution. These are enumerated in Pail III of the constitution</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These rights are fundamental because they are basic to the moral and spiritual development of the individual and these rights cannot be easily abridged by the parliament</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 .</a:t>
            </a:r>
          </a:p>
        </p:txBody>
      </p:sp>
      <p:cxnSp>
        <p:nvCxnSpPr>
          <p:cNvPr id="7" name="Straight Connector 6"/>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 y="887889"/>
            <a:ext cx="8686800" cy="1077218"/>
          </a:xfrm>
          <a:prstGeom prst="rect">
            <a:avLst/>
          </a:prstGeom>
        </p:spPr>
        <p:txBody>
          <a:bodyPr wrap="square">
            <a:spAutoFit/>
          </a:bodyPr>
          <a:lstStyle/>
          <a:p>
            <a:pPr lvl="0"/>
            <a:r>
              <a:rPr lang="en-US" sz="1600" b="1" dirty="0">
                <a:latin typeface="Times New Roman" pitchFamily="18" charset="0"/>
                <a:ea typeface="Times New Roman" pitchFamily="18" charset="0"/>
                <a:cs typeface="Times New Roman" pitchFamily="18" charset="0"/>
              </a:rPr>
              <a:t>8.Partly Rigid, Partly Flexible:</a:t>
            </a:r>
            <a:endParaRPr lang="en-US" sz="1600" dirty="0">
              <a:latin typeface="Times New Roman" pitchFamily="18" charset="0"/>
              <a:ea typeface="Times New Roman" pitchFamily="18" charset="0"/>
              <a:cs typeface="Times New Roman" pitchFamily="18" charset="0"/>
            </a:endParaRPr>
          </a:p>
          <a:p>
            <a:pPr lvl="0" algn="just" eaLnBrk="0" hangingPunct="0"/>
            <a:r>
              <a:rPr lang="en-US" sz="1600" dirty="0">
                <a:latin typeface="Times New Roman" pitchFamily="18" charset="0"/>
                <a:ea typeface="Times New Roman" pitchFamily="18" charset="0"/>
                <a:cs typeface="Times New Roman" pitchFamily="18" charset="0"/>
              </a:rPr>
              <a:t>Whether a constitution is rigid or flexible depends on the nature of amendment. If the constitutional laws and ordinary laws are amended separate ways, it is a rigid constitution. On the contrary, in a flexible constitution constitutional laws and ordinary laws are amended in the same way.</a:t>
            </a:r>
            <a:endParaRPr lang="en-US" sz="1600" dirty="0">
              <a:latin typeface="Times New Roman" pitchFamily="18" charset="0"/>
              <a:cs typeface="Times New Roman" pitchFamily="18" charset="0"/>
            </a:endParaRPr>
          </a:p>
        </p:txBody>
      </p:sp>
      <p:sp>
        <p:nvSpPr>
          <p:cNvPr id="24577" name="Rectangle 1"/>
          <p:cNvSpPr>
            <a:spLocks noChangeArrowheads="1"/>
          </p:cNvSpPr>
          <p:nvPr/>
        </p:nvSpPr>
        <p:spPr bwMode="auto">
          <a:xfrm>
            <a:off x="181897" y="2052426"/>
            <a:ext cx="8763000" cy="10772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a:solidFill>
                  <a:srgbClr val="333333"/>
                </a:solidFill>
                <a:latin typeface="Georgia" pitchFamily="18" charset="0"/>
                <a:ea typeface="Times New Roman" pitchFamily="18" charset="0"/>
                <a:cs typeface="Arial" pitchFamily="34" charset="0"/>
              </a:rPr>
              <a:t>9</a:t>
            </a:r>
            <a:r>
              <a:rPr lang="en-US" sz="1600" b="1" dirty="0">
                <a:solidFill>
                  <a:srgbClr val="333333"/>
                </a:solidFill>
                <a:latin typeface="Times New Roman" pitchFamily="18" charset="0"/>
                <a:ea typeface="Times New Roman" pitchFamily="18" charset="0"/>
                <a:cs typeface="Times New Roman" pitchFamily="18" charset="0"/>
              </a:rPr>
              <a:t>. </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Directive Principles of State Policy:</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 Directive Principles of State Policy are enumerated in Part IV of the constitution. They are instructions or directives from the constitution to the state and the government. It is the duty of the government to implement them.</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4578" name="Rectangle 2"/>
          <p:cNvSpPr>
            <a:spLocks noChangeArrowheads="1"/>
          </p:cNvSpPr>
          <p:nvPr/>
        </p:nvSpPr>
        <p:spPr bwMode="auto">
          <a:xfrm>
            <a:off x="190500" y="3216963"/>
            <a:ext cx="8763000" cy="10772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10.</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An Independent and Integrated Judiciary</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An independent judiciary is a none of any federation. The judiciary in India is independent and impartial. It is an integrated judiciary with the Supreme Court at the apex of the hierarchy. The High Courts stand in its middle, and the lower courts are located at its bottom.</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4579" name="Rectangle 3"/>
          <p:cNvSpPr>
            <a:spLocks noChangeArrowheads="1"/>
          </p:cNvSpPr>
          <p:nvPr/>
        </p:nvSpPr>
        <p:spPr bwMode="auto">
          <a:xfrm>
            <a:off x="152400" y="4381500"/>
            <a:ext cx="8763000" cy="181588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11. Universal Franchise:</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Article 326 of the Constitution of India provides universal adult suffrage. The voting age has now come down from 21 to 18. Anybody who has completed 18 years of age is eligible to vote in general elections. This is one of the most revolutionary aspects of Indian democracy.</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12.</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Secularism:</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India is a secular state. Although the 42nd Amendment Act, inserted the word 'secular' in the Preamble to the constitution, India has been secularism since independence.</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52400" y="567660"/>
            <a:ext cx="8610600" cy="2523768"/>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565400" algn="l"/>
              </a:tabLst>
            </a:pPr>
            <a:r>
              <a:rPr kumimoji="0" lang="en-US"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NATURE OF INDIAN CONSTITUTION-FEDERAL OR UNITARY</a:t>
            </a:r>
          </a:p>
          <a:p>
            <a:pPr marL="0" marR="0" lvl="0" indent="0" algn="l" defTabSz="914400" rtl="0" eaLnBrk="1" fontAlgn="base" latinLnBrk="0" hangingPunct="1">
              <a:lnSpc>
                <a:spcPct val="100000"/>
              </a:lnSpc>
              <a:spcBef>
                <a:spcPct val="0"/>
              </a:spcBef>
              <a:spcAft>
                <a:spcPct val="0"/>
              </a:spcAft>
              <a:buClrTx/>
              <a:buSzTx/>
              <a:buFontTx/>
              <a:buNone/>
              <a:tabLst>
                <a:tab pos="2565400" algn="l"/>
              </a:tabLst>
            </a:pP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r>
              <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ESSENTIAL FEATURES OF FEDERALISM</a:t>
            </a: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1. Division of Powers:</a:t>
            </a: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In a federal government, the powers of administration are divided between the centre and the units. The powers may be distributed in one of the two ways. Either the Constitution states what powers the federal authority shall have and leaves the remainder to the federating units, or it states what powers the federating units shall possess and leaves the remainder to the federal authority.</a:t>
            </a: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5603" name="Rectangle 3"/>
          <p:cNvSpPr>
            <a:spLocks noChangeArrowheads="1"/>
          </p:cNvSpPr>
          <p:nvPr/>
        </p:nvSpPr>
        <p:spPr bwMode="auto">
          <a:xfrm>
            <a:off x="152400" y="3125688"/>
            <a:ext cx="8610600" cy="2215991"/>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600" dirty="0">
                <a:solidFill>
                  <a:srgbClr val="333333"/>
                </a:solidFill>
                <a:latin typeface="Times New Roman" pitchFamily="18" charset="0"/>
                <a:ea typeface="Times New Roman" pitchFamily="18" charset="0"/>
                <a:cs typeface="Times New Roman" pitchFamily="18" charset="0"/>
              </a:rPr>
              <a:t>  2.</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Written Constitution:</a:t>
            </a: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A federation must have a written constitution. A federation is a political partnership of various states and consequently there must be a written constitution.</a:t>
            </a:r>
          </a:p>
          <a:p>
            <a:pPr marL="0" marR="0" lvl="0" indent="0" algn="l" defTabSz="914400" rtl="0" eaLnBrk="0" fontAlgn="base" latinLnBrk="0" hangingPunct="0">
              <a:lnSpc>
                <a:spcPct val="100000"/>
              </a:lnSpc>
              <a:spcBef>
                <a:spcPct val="0"/>
              </a:spcBef>
              <a:spcAft>
                <a:spcPct val="0"/>
              </a:spcAft>
              <a:buClrTx/>
              <a:buSzTx/>
              <a:buFontTx/>
              <a:buNone/>
              <a:tabLst/>
            </a:pPr>
            <a:endParaRPr lang="en-US" sz="1600" b="1"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dirty="0">
                <a:ln>
                  <a:noFill/>
                </a:ln>
                <a:solidFill>
                  <a:srgbClr val="333333"/>
                </a:solidFill>
                <a:effectLst/>
                <a:latin typeface="Times New Roman" pitchFamily="18" charset="0"/>
                <a:ea typeface="Times New Roman" pitchFamily="18" charset="0"/>
                <a:cs typeface="Times New Roman" pitchFamily="18" charset="0"/>
              </a:rPr>
              <a:t>  </a:t>
            </a:r>
            <a:r>
              <a:rPr kumimoji="0" lang="en-US" sz="1600" i="0" u="none" strike="noStrike" cap="none" normalizeH="0" dirty="0">
                <a:ln>
                  <a:noFill/>
                </a:ln>
                <a:solidFill>
                  <a:srgbClr val="333333"/>
                </a:solidFill>
                <a:effectLst/>
                <a:latin typeface="Times New Roman" pitchFamily="18" charset="0"/>
                <a:ea typeface="Times New Roman" pitchFamily="18" charset="0"/>
                <a:cs typeface="Times New Roman" pitchFamily="18" charset="0"/>
              </a:rPr>
              <a:t>3</a:t>
            </a:r>
            <a:r>
              <a:rPr kumimoji="0" lang="en-US" sz="160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Rigid </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Constitution:</a:t>
            </a: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 constitution of a federation should be better rigid so that it could be regarded as a sacred agreement, the spirit of which should not be easily violated. A flexible constitution allows scope to the central government to curtail the autonomy of the federating states.</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5604" name="Rectangle 4"/>
          <p:cNvSpPr>
            <a:spLocks noChangeArrowheads="1"/>
          </p:cNvSpPr>
          <p:nvPr/>
        </p:nvSpPr>
        <p:spPr bwMode="auto">
          <a:xfrm>
            <a:off x="152400" y="5410200"/>
            <a:ext cx="8610600" cy="984885"/>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4. Special Judiciary:</a:t>
            </a: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In a federation there are possibilities of constitutional disputes arising between the federal centre and the units or between one unit and another or between the citizens and the government. All these disputes are to be adjudicated in the light of the constitution.</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cxnSp>
        <p:nvCxnSpPr>
          <p:cNvPr id="8" name="Straight Connector 7"/>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1059652"/>
            <a:ext cx="9144000" cy="1723549"/>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5. Supremacy of the Constitution:</a:t>
            </a: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The constitution is the supreme law in a federation. Neither the central government nor the government of the units can go against its spirit.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6. Double Citizenship:</a:t>
            </a:r>
            <a:endParaRPr kumimoji="0" lang="en-US" sz="16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Citizens in a federal state have dual interests and they should be given rights of double citizenship—citizen­ship of the state wherein they are domiciled and citizenship of federal state as a whole.</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6626" name="Rectangle 2"/>
          <p:cNvSpPr>
            <a:spLocks noChangeArrowheads="1"/>
          </p:cNvSpPr>
          <p:nvPr/>
        </p:nvSpPr>
        <p:spPr bwMode="auto">
          <a:xfrm>
            <a:off x="0" y="2847397"/>
            <a:ext cx="9144000" cy="132343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FEDERAL CHARACTERISTICS IN INDIAN CONSTOTUTION</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Supremacy of Constitution</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Divisions of powers between union and state governments</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Existence of an independent judiciary</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Rigid procedure for amendment-sometimes states are also given a say</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6627" name="Rectangle 3"/>
          <p:cNvSpPr>
            <a:spLocks noChangeArrowheads="1"/>
          </p:cNvSpPr>
          <p:nvPr/>
        </p:nvSpPr>
        <p:spPr bwMode="auto">
          <a:xfrm>
            <a:off x="0" y="4235032"/>
            <a:ext cx="9144000" cy="33855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INDIAN CONSTITUTION- FEDERAL OR QUASI FEDERAL</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6628" name="Rectangle 4"/>
          <p:cNvSpPr>
            <a:spLocks noChangeArrowheads="1"/>
          </p:cNvSpPr>
          <p:nvPr/>
        </p:nvSpPr>
        <p:spPr bwMode="auto">
          <a:xfrm>
            <a:off x="0" y="4637782"/>
            <a:ext cx="9144000" cy="10772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565400" algn="l"/>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Prof. </a:t>
            </a:r>
            <a:r>
              <a:rPr kumimoji="0" lang="en-US" sz="1600" b="1" i="0" u="none" strike="noStrike" cap="none" normalizeH="0" baseline="0" dirty="0" err="1">
                <a:ln>
                  <a:noFill/>
                </a:ln>
                <a:solidFill>
                  <a:srgbClr val="333333"/>
                </a:solidFill>
                <a:effectLst/>
                <a:latin typeface="Times New Roman" pitchFamily="18" charset="0"/>
                <a:ea typeface="Times New Roman" pitchFamily="18" charset="0"/>
                <a:cs typeface="Times New Roman" pitchFamily="18" charset="0"/>
              </a:rPr>
              <a:t>Wheare</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“Quasi-federal”, almost devolutionary in character; a unitary state with subsidiary federal features rather than a federal state with subsidiary unitary features.</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Dr. </a:t>
            </a:r>
            <a:r>
              <a:rPr kumimoji="0" lang="en-US" sz="1600" b="1" i="0" u="none" strike="noStrike" cap="none" normalizeH="0" baseline="0" dirty="0" err="1">
                <a:ln>
                  <a:noFill/>
                </a:ln>
                <a:solidFill>
                  <a:srgbClr val="333333"/>
                </a:solidFill>
                <a:effectLst/>
                <a:latin typeface="Times New Roman" pitchFamily="18" charset="0"/>
                <a:ea typeface="Times New Roman" pitchFamily="18" charset="0"/>
                <a:cs typeface="Times New Roman" pitchFamily="18" charset="0"/>
              </a:rPr>
              <a:t>Ambedkar</a:t>
            </a:r>
            <a:r>
              <a:rPr kumimoji="0" lang="en-US" sz="1600" b="1"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a:ln>
                  <a:noFill/>
                </a:ln>
                <a:solidFill>
                  <a:srgbClr val="333333"/>
                </a:solidFill>
                <a:effectLst/>
                <a:latin typeface="Times New Roman" pitchFamily="18" charset="0"/>
                <a:ea typeface="Times New Roman" pitchFamily="18" charset="0"/>
                <a:cs typeface="Times New Roman" pitchFamily="18" charset="0"/>
              </a:rPr>
              <a:t>- both unitary as well as federal according to the requirement of time and circumstances.</a:t>
            </a:r>
            <a:endParaRPr kumimoji="0" lang="en-US" sz="16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565400" algn="l"/>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p:txBody>
      </p:sp>
      <p:cxnSp>
        <p:nvCxnSpPr>
          <p:cNvPr id="8" name="Straight Connector 7"/>
          <p:cNvCxnSpPr/>
          <p:nvPr/>
        </p:nvCxnSpPr>
        <p:spPr>
          <a:xfrm>
            <a:off x="152400" y="5715000"/>
            <a:ext cx="868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object 2">
            <a:extLst>
              <a:ext uri="{FF2B5EF4-FFF2-40B4-BE49-F238E27FC236}">
                <a16:creationId xmlns:a16="http://schemas.microsoft.com/office/drawing/2014/main" id="{F6F659D6-7233-4662-AD4D-FF5FE05E3C31}"/>
              </a:ext>
            </a:extLst>
          </p:cNvPr>
          <p:cNvSpPr txBox="1">
            <a:spLocks noChangeArrowheads="1"/>
          </p:cNvSpPr>
          <p:nvPr/>
        </p:nvSpPr>
        <p:spPr bwMode="auto">
          <a:xfrm>
            <a:off x="876300" y="588963"/>
            <a:ext cx="738981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tabLst>
                <a:tab pos="2906713" algn="l"/>
              </a:tabLst>
              <a:defRPr>
                <a:solidFill>
                  <a:schemeClr val="tx1"/>
                </a:solidFill>
                <a:latin typeface="Calibri" panose="020F0502020204030204" pitchFamily="34" charset="0"/>
              </a:defRPr>
            </a:lvl1pPr>
            <a:lvl2pPr marL="742950" indent="-285750">
              <a:tabLst>
                <a:tab pos="2906713" algn="l"/>
              </a:tabLst>
              <a:defRPr>
                <a:solidFill>
                  <a:schemeClr val="tx1"/>
                </a:solidFill>
                <a:latin typeface="Calibri" panose="020F0502020204030204" pitchFamily="34" charset="0"/>
              </a:defRPr>
            </a:lvl2pPr>
            <a:lvl3pPr marL="1143000" indent="-228600">
              <a:tabLst>
                <a:tab pos="2906713" algn="l"/>
              </a:tabLst>
              <a:defRPr>
                <a:solidFill>
                  <a:schemeClr val="tx1"/>
                </a:solidFill>
                <a:latin typeface="Calibri" panose="020F0502020204030204" pitchFamily="34" charset="0"/>
              </a:defRPr>
            </a:lvl3pPr>
            <a:lvl4pPr marL="1600200" indent="-228600">
              <a:tabLst>
                <a:tab pos="2906713" algn="l"/>
              </a:tabLst>
              <a:defRPr>
                <a:solidFill>
                  <a:schemeClr val="tx1"/>
                </a:solidFill>
                <a:latin typeface="Calibri" panose="020F0502020204030204" pitchFamily="34" charset="0"/>
              </a:defRPr>
            </a:lvl4pPr>
            <a:lvl5pPr marL="2057400" indent="-228600">
              <a:tabLst>
                <a:tab pos="2906713"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2906713"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2906713"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2906713"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2906713" algn="l"/>
              </a:tabLst>
              <a:defRPr>
                <a:solidFill>
                  <a:schemeClr val="tx1"/>
                </a:solidFill>
                <a:latin typeface="Calibri" panose="020F0502020204030204" pitchFamily="34" charset="0"/>
              </a:defRPr>
            </a:lvl9pPr>
          </a:lstStyle>
          <a:p>
            <a:pPr eaLnBrk="1" hangingPunct="1"/>
            <a:r>
              <a:rPr lang="en-US" altLang="en-US" sz="4800">
                <a:solidFill>
                  <a:srgbClr val="FFFFFF"/>
                </a:solidFill>
                <a:latin typeface="Times New Roman" panose="02020603050405020304" pitchFamily="18" charset="0"/>
                <a:cs typeface="Times New Roman" panose="02020603050405020304" pitchFamily="18" charset="0"/>
              </a:rPr>
              <a:t>WRITTEN	CONSTITUTION</a:t>
            </a:r>
            <a:endParaRPr lang="en-US" altLang="en-US" sz="4800">
              <a:latin typeface="Times New Roman" panose="02020603050405020304" pitchFamily="18" charset="0"/>
              <a:cs typeface="Times New Roman" panose="02020603050405020304" pitchFamily="18" charset="0"/>
            </a:endParaRPr>
          </a:p>
        </p:txBody>
      </p:sp>
      <p:sp>
        <p:nvSpPr>
          <p:cNvPr id="13315" name="object 3">
            <a:extLst>
              <a:ext uri="{FF2B5EF4-FFF2-40B4-BE49-F238E27FC236}">
                <a16:creationId xmlns:a16="http://schemas.microsoft.com/office/drawing/2014/main" id="{12747FBE-5D95-4DB3-BE81-8C377C69000F}"/>
              </a:ext>
            </a:extLst>
          </p:cNvPr>
          <p:cNvSpPr txBox="1">
            <a:spLocks noChangeArrowheads="1"/>
          </p:cNvSpPr>
          <p:nvPr/>
        </p:nvSpPr>
        <p:spPr bwMode="auto">
          <a:xfrm>
            <a:off x="536575" y="2089150"/>
            <a:ext cx="8072438"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800">
                <a:solidFill>
                  <a:srgbClr val="FFFFFF"/>
                </a:solidFill>
                <a:latin typeface="Times New Roman" panose="02020603050405020304" pitchFamily="18" charset="0"/>
                <a:cs typeface="Times New Roman" panose="02020603050405020304" pitchFamily="18" charset="0"/>
              </a:rPr>
              <a:t>The written constitution is the one which you can get in the  form  of  a  book  and  can  be  read.  There  are  395 Articles,  12  schedules  and  it  has  been  divided  into  22 parts and till date more than 104 amendments have been made  into  it.  The  Constitution,  in  its  current  form, consists of a preamble, 22 parts containing 448 articles,</a:t>
            </a:r>
            <a:endParaRPr lang="en-US" altLang="en-US" sz="2800">
              <a:latin typeface="Times New Roman" panose="02020603050405020304" pitchFamily="18" charset="0"/>
              <a:cs typeface="Times New Roman" panose="02020603050405020304" pitchFamily="18" charset="0"/>
            </a:endParaRPr>
          </a:p>
          <a:p>
            <a:pPr algn="just" eaLnBrk="1" hangingPunct="1"/>
            <a:r>
              <a:rPr lang="en-US" altLang="en-US" sz="2800">
                <a:solidFill>
                  <a:srgbClr val="FFFFFF"/>
                </a:solidFill>
                <a:latin typeface="Times New Roman" panose="02020603050405020304" pitchFamily="18" charset="0"/>
                <a:cs typeface="Times New Roman" panose="02020603050405020304" pitchFamily="18" charset="0"/>
              </a:rPr>
              <a:t>12  schedules,  5  appendices  and  108  amendments  to date.</a:t>
            </a:r>
            <a:endParaRPr lang="en-US" altLang="en-US"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09DE3DC-59B7-4DD3-9F46-467475A842E7}"/>
              </a:ext>
            </a:extLst>
          </p:cNvPr>
          <p:cNvSpPr txBox="1">
            <a:spLocks noGrp="1"/>
          </p:cNvSpPr>
          <p:nvPr>
            <p:ph type="title"/>
          </p:nvPr>
        </p:nvSpPr>
        <p:spPr/>
        <p:txBody>
          <a:bodyPr rtlCol="0">
            <a:normAutofit/>
          </a:bodyPr>
          <a:lstStyle/>
          <a:p>
            <a:pPr marL="187960" algn="ctr" eaLnBrk="1" fontAlgn="auto" hangingPunct="1">
              <a:lnSpc>
                <a:spcPts val="5740"/>
              </a:lnSpc>
              <a:spcBef>
                <a:spcPts val="0"/>
              </a:spcBef>
              <a:spcAft>
                <a:spcPts val="0"/>
              </a:spcAft>
              <a:defRPr/>
            </a:pPr>
            <a:r>
              <a:rPr sz="3600" b="1" dirty="0">
                <a:latin typeface="Times New Roman" panose="02020603050405020304" pitchFamily="18" charset="0"/>
                <a:cs typeface="Times New Roman" panose="02020603050405020304" pitchFamily="18" charset="0"/>
              </a:rPr>
              <a:t>DE</a:t>
            </a:r>
            <a:r>
              <a:rPr sz="3600" b="1" spc="-385" dirty="0">
                <a:latin typeface="Times New Roman" panose="02020603050405020304" pitchFamily="18" charset="0"/>
                <a:cs typeface="Times New Roman" panose="02020603050405020304" pitchFamily="18" charset="0"/>
              </a:rPr>
              <a:t>T</a:t>
            </a:r>
            <a:r>
              <a:rPr sz="3600" b="1" dirty="0">
                <a:latin typeface="Times New Roman" panose="02020603050405020304" pitchFamily="18" charset="0"/>
                <a:cs typeface="Times New Roman" panose="02020603050405020304" pitchFamily="18" charset="0"/>
              </a:rPr>
              <a:t>AILED</a:t>
            </a:r>
            <a:r>
              <a:rPr sz="3600" b="1" spc="25" dirty="0">
                <a:latin typeface="Times New Roman" panose="02020603050405020304" pitchFamily="18" charset="0"/>
                <a:cs typeface="Times New Roman" panose="02020603050405020304" pitchFamily="18" charset="0"/>
              </a:rPr>
              <a:t> </a:t>
            </a:r>
            <a:r>
              <a:rPr sz="3600" b="1" dirty="0">
                <a:latin typeface="Times New Roman" panose="02020603050405020304" pitchFamily="18" charset="0"/>
                <a:cs typeface="Times New Roman" panose="02020603050405020304" pitchFamily="18" charset="0"/>
              </a:rPr>
              <a:t>CO</a:t>
            </a:r>
            <a:r>
              <a:rPr sz="3600" b="1" spc="5" dirty="0">
                <a:latin typeface="Times New Roman" panose="02020603050405020304" pitchFamily="18" charset="0"/>
                <a:cs typeface="Times New Roman" panose="02020603050405020304" pitchFamily="18" charset="0"/>
              </a:rPr>
              <a:t>N</a:t>
            </a:r>
            <a:r>
              <a:rPr sz="3600" b="1" dirty="0">
                <a:latin typeface="Times New Roman" panose="02020603050405020304" pitchFamily="18" charset="0"/>
                <a:cs typeface="Times New Roman" panose="02020603050405020304" pitchFamily="18" charset="0"/>
              </a:rPr>
              <a:t>STITUTION</a:t>
            </a:r>
          </a:p>
        </p:txBody>
      </p:sp>
      <p:sp>
        <p:nvSpPr>
          <p:cNvPr id="15363" name="object 3">
            <a:extLst>
              <a:ext uri="{FF2B5EF4-FFF2-40B4-BE49-F238E27FC236}">
                <a16:creationId xmlns:a16="http://schemas.microsoft.com/office/drawing/2014/main" id="{303EDF97-F39C-412A-BB4F-1310757654E7}"/>
              </a:ext>
            </a:extLst>
          </p:cNvPr>
          <p:cNvSpPr txBox="1">
            <a:spLocks noChangeArrowheads="1"/>
          </p:cNvSpPr>
          <p:nvPr/>
        </p:nvSpPr>
        <p:spPr bwMode="auto">
          <a:xfrm>
            <a:off x="682625" y="1685925"/>
            <a:ext cx="7734300"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800">
                <a:solidFill>
                  <a:srgbClr val="FFFFFF"/>
                </a:solidFill>
                <a:latin typeface="Times New Roman" panose="02020603050405020304" pitchFamily="18" charset="0"/>
                <a:cs typeface="Times New Roman" panose="02020603050405020304" pitchFamily="18" charset="0"/>
              </a:rPr>
              <a:t>The  Indian  Constitution  is  the  longest  and  the  most detailed in the world. A detailed list of Fundamental Rights from article 12-25 is included in chapter 3rd of the  constitution.  In  chapter  4th  from  article  35-51  a detailed list of  directive principles of State Policy is also  included  which  are  guidelines  of  the  State  in policy making. From article 350-360 the Emergency powers of the President have also been included in it. A  detailed  description  of  center-states  relations  is given in chapter 11 and 12 of it.</a:t>
            </a:r>
            <a:endParaRPr lang="en-US" altLang="en-US"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object 2">
            <a:extLst>
              <a:ext uri="{FF2B5EF4-FFF2-40B4-BE49-F238E27FC236}">
                <a16:creationId xmlns:a16="http://schemas.microsoft.com/office/drawing/2014/main" id="{B168F934-7353-4C94-9775-C24B3C1076C6}"/>
              </a:ext>
            </a:extLst>
          </p:cNvPr>
          <p:cNvSpPr txBox="1">
            <a:spLocks noChangeArrowheads="1"/>
          </p:cNvSpPr>
          <p:nvPr/>
        </p:nvSpPr>
        <p:spPr bwMode="auto">
          <a:xfrm>
            <a:off x="1212850" y="595313"/>
            <a:ext cx="6718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47725" indent="-836613">
              <a:tabLst>
                <a:tab pos="2473325" algn="l"/>
                <a:tab pos="4725988" algn="l"/>
              </a:tabLst>
              <a:defRPr>
                <a:solidFill>
                  <a:schemeClr val="tx1"/>
                </a:solidFill>
                <a:latin typeface="Calibri" panose="020F0502020204030204" pitchFamily="34" charset="0"/>
              </a:defRPr>
            </a:lvl1pPr>
            <a:lvl2pPr marL="742950" indent="-285750">
              <a:tabLst>
                <a:tab pos="2473325" algn="l"/>
                <a:tab pos="4725988" algn="l"/>
              </a:tabLst>
              <a:defRPr>
                <a:solidFill>
                  <a:schemeClr val="tx1"/>
                </a:solidFill>
                <a:latin typeface="Calibri" panose="020F0502020204030204" pitchFamily="34" charset="0"/>
              </a:defRPr>
            </a:lvl2pPr>
            <a:lvl3pPr marL="1143000" indent="-228600">
              <a:tabLst>
                <a:tab pos="2473325" algn="l"/>
                <a:tab pos="4725988" algn="l"/>
              </a:tabLst>
              <a:defRPr>
                <a:solidFill>
                  <a:schemeClr val="tx1"/>
                </a:solidFill>
                <a:latin typeface="Calibri" panose="020F0502020204030204" pitchFamily="34" charset="0"/>
              </a:defRPr>
            </a:lvl3pPr>
            <a:lvl4pPr marL="1600200" indent="-228600">
              <a:tabLst>
                <a:tab pos="2473325" algn="l"/>
                <a:tab pos="4725988" algn="l"/>
              </a:tabLst>
              <a:defRPr>
                <a:solidFill>
                  <a:schemeClr val="tx1"/>
                </a:solidFill>
                <a:latin typeface="Calibri" panose="020F0502020204030204" pitchFamily="34" charset="0"/>
              </a:defRPr>
            </a:lvl4pPr>
            <a:lvl5pPr marL="2057400" indent="-228600">
              <a:tabLst>
                <a:tab pos="2473325" algn="l"/>
                <a:tab pos="4725988"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2473325" algn="l"/>
                <a:tab pos="4725988"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2473325" algn="l"/>
                <a:tab pos="4725988"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2473325" algn="l"/>
                <a:tab pos="4725988"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2473325" algn="l"/>
                <a:tab pos="4725988" algn="l"/>
              </a:tabLst>
              <a:defRPr>
                <a:solidFill>
                  <a:schemeClr val="tx1"/>
                </a:solidFill>
                <a:latin typeface="Calibri" panose="020F0502020204030204" pitchFamily="34" charset="0"/>
              </a:defRPr>
            </a:lvl9pPr>
          </a:lstStyle>
          <a:p>
            <a:pPr eaLnBrk="1" hangingPunct="1"/>
            <a:r>
              <a:rPr lang="en-US" altLang="en-US" sz="4500">
                <a:solidFill>
                  <a:srgbClr val="FFFFFF"/>
                </a:solidFill>
                <a:latin typeface="Times New Roman" panose="02020603050405020304" pitchFamily="18" charset="0"/>
                <a:cs typeface="Times New Roman" panose="02020603050405020304" pitchFamily="18" charset="0"/>
              </a:rPr>
              <a:t>Sovereign	,Socialist	,Secular, Democratic, Republic</a:t>
            </a:r>
            <a:endParaRPr lang="en-US" altLang="en-US" sz="4500">
              <a:latin typeface="Times New Roman" panose="02020603050405020304" pitchFamily="18" charset="0"/>
              <a:cs typeface="Times New Roman" panose="02020603050405020304" pitchFamily="18" charset="0"/>
            </a:endParaRPr>
          </a:p>
        </p:txBody>
      </p:sp>
      <p:sp>
        <p:nvSpPr>
          <p:cNvPr id="17411" name="object 3">
            <a:extLst>
              <a:ext uri="{FF2B5EF4-FFF2-40B4-BE49-F238E27FC236}">
                <a16:creationId xmlns:a16="http://schemas.microsoft.com/office/drawing/2014/main" id="{56B8B9BF-790C-4731-8E32-CBA3B60D64B2}"/>
              </a:ext>
            </a:extLst>
          </p:cNvPr>
          <p:cNvSpPr txBox="1">
            <a:spLocks noChangeArrowheads="1"/>
          </p:cNvSpPr>
          <p:nvPr/>
        </p:nvSpPr>
        <p:spPr bwMode="auto">
          <a:xfrm>
            <a:off x="698500" y="2433638"/>
            <a:ext cx="7591425" cy="419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556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800">
                <a:solidFill>
                  <a:srgbClr val="FFFFFF"/>
                </a:solidFill>
                <a:latin typeface="Wingdings" panose="05000000000000000000" pitchFamily="2" charset="2"/>
                <a:ea typeface="Wingdings" panose="05000000000000000000" pitchFamily="2" charset="2"/>
                <a:cs typeface="Wingdings" panose="05000000000000000000" pitchFamily="2" charset="2"/>
              </a:rPr>
              <a:t></a:t>
            </a:r>
            <a:r>
              <a:rPr lang="en-US" altLang="en-US" sz="2800">
                <a:solidFill>
                  <a:srgbClr val="FFFFFF"/>
                </a:solidFill>
                <a:latin typeface="Times New Roman" panose="02020603050405020304" pitchFamily="18" charset="0"/>
                <a:cs typeface="Times New Roman" panose="02020603050405020304" pitchFamily="18" charset="0"/>
              </a:rPr>
              <a:t>India   has   been   declared   a   sovereign,   secular, Democratic, Republic through the Preamble of the Constitution of India.</a:t>
            </a:r>
            <a:endParaRPr lang="en-US" altLang="en-US" sz="2800">
              <a:latin typeface="Times New Roman" panose="02020603050405020304" pitchFamily="18" charset="0"/>
              <a:cs typeface="Times New Roman" panose="02020603050405020304" pitchFamily="18" charset="0"/>
            </a:endParaRPr>
          </a:p>
          <a:p>
            <a:pPr algn="just" eaLnBrk="1" hangingPunct="1"/>
            <a:r>
              <a:rPr lang="en-US" altLang="en-US" sz="2800">
                <a:solidFill>
                  <a:srgbClr val="FFFFFF"/>
                </a:solidFill>
                <a:latin typeface="Wingdings" panose="05000000000000000000" pitchFamily="2" charset="2"/>
                <a:ea typeface="Wingdings" panose="05000000000000000000" pitchFamily="2" charset="2"/>
                <a:cs typeface="Wingdings" panose="05000000000000000000" pitchFamily="2" charset="2"/>
              </a:rPr>
              <a:t></a:t>
            </a:r>
            <a:r>
              <a:rPr lang="en-US" altLang="en-US" sz="2800">
                <a:solidFill>
                  <a:srgbClr val="FFFFFF"/>
                </a:solidFill>
                <a:latin typeface="Times New Roman" panose="02020603050405020304" pitchFamily="18" charset="0"/>
                <a:cs typeface="Times New Roman" panose="02020603050405020304" pitchFamily="18" charset="0"/>
              </a:rPr>
              <a:t>Sovereign  State  –India  is  free  to  formulate  its internal  and  foreign  policy  and  free  to  maintain relations with any foreign state.</a:t>
            </a:r>
            <a:endParaRPr lang="en-US" altLang="en-US" sz="2800">
              <a:latin typeface="Times New Roman" panose="02020603050405020304" pitchFamily="18" charset="0"/>
              <a:cs typeface="Times New Roman" panose="02020603050405020304" pitchFamily="18" charset="0"/>
            </a:endParaRPr>
          </a:p>
          <a:p>
            <a:pPr algn="just" eaLnBrk="1" hangingPunct="1"/>
            <a:r>
              <a:rPr lang="en-US" altLang="en-US" sz="2800">
                <a:solidFill>
                  <a:srgbClr val="FFFFFF"/>
                </a:solidFill>
                <a:latin typeface="Wingdings" panose="05000000000000000000" pitchFamily="2" charset="2"/>
                <a:ea typeface="Wingdings" panose="05000000000000000000" pitchFamily="2" charset="2"/>
                <a:cs typeface="Wingdings" panose="05000000000000000000" pitchFamily="2" charset="2"/>
              </a:rPr>
              <a:t></a:t>
            </a:r>
            <a:r>
              <a:rPr lang="en-US" altLang="en-US" sz="2800">
                <a:solidFill>
                  <a:srgbClr val="FFFFFF"/>
                </a:solidFill>
                <a:latin typeface="Times New Roman" panose="02020603050405020304" pitchFamily="18" charset="0"/>
                <a:cs typeface="Times New Roman" panose="02020603050405020304" pitchFamily="18" charset="0"/>
              </a:rPr>
              <a:t>Socialist State- The aim of the state is to establish socialist society which is free from exploitation of man  by  man  and  in  which  social  economic  and political justice is provided to all.</a:t>
            </a:r>
            <a:endParaRPr lang="en-US" altLang="en-US"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object 2">
            <a:extLst>
              <a:ext uri="{FF2B5EF4-FFF2-40B4-BE49-F238E27FC236}">
                <a16:creationId xmlns:a16="http://schemas.microsoft.com/office/drawing/2014/main" id="{F2DA3D17-C32C-4E06-98E0-8EC2D7C13362}"/>
              </a:ext>
            </a:extLst>
          </p:cNvPr>
          <p:cNvSpPr txBox="1">
            <a:spLocks noChangeArrowheads="1"/>
          </p:cNvSpPr>
          <p:nvPr/>
        </p:nvSpPr>
        <p:spPr bwMode="auto">
          <a:xfrm>
            <a:off x="444500" y="1063625"/>
            <a:ext cx="8258175"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556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a:solidFill>
                  <a:srgbClr val="FFFFFF"/>
                </a:solidFill>
                <a:latin typeface="Wingdings" panose="05000000000000000000" pitchFamily="2" charset="2"/>
                <a:ea typeface="Wingdings" panose="05000000000000000000" pitchFamily="2" charset="2"/>
                <a:cs typeface="Wingdings" panose="05000000000000000000" pitchFamily="2" charset="2"/>
              </a:rPr>
              <a:t></a:t>
            </a:r>
            <a:r>
              <a:rPr lang="en-US" altLang="en-US" sz="3200">
                <a:solidFill>
                  <a:srgbClr val="FFFFFF"/>
                </a:solidFill>
                <a:latin typeface="Times New Roman" panose="02020603050405020304" pitchFamily="18" charset="0"/>
                <a:cs typeface="Times New Roman" panose="02020603050405020304" pitchFamily="18" charset="0"/>
              </a:rPr>
              <a:t>Secular  State-  The  state  has  no  religion  of  its own,   it   does   not   discriminate   against   any religion by imposing restrictions upon it</a:t>
            </a:r>
            <a:endParaRPr lang="en-US" altLang="en-US" sz="3200">
              <a:latin typeface="Times New Roman" panose="02020603050405020304" pitchFamily="18" charset="0"/>
              <a:cs typeface="Times New Roman" panose="02020603050405020304" pitchFamily="18" charset="0"/>
            </a:endParaRPr>
          </a:p>
          <a:p>
            <a:pPr algn="just" eaLnBrk="1" hangingPunct="1"/>
            <a:r>
              <a:rPr lang="en-US" altLang="en-US" sz="3200">
                <a:solidFill>
                  <a:srgbClr val="FFFFFF"/>
                </a:solidFill>
                <a:latin typeface="Wingdings" panose="05000000000000000000" pitchFamily="2" charset="2"/>
                <a:ea typeface="Wingdings" panose="05000000000000000000" pitchFamily="2" charset="2"/>
                <a:cs typeface="Wingdings" panose="05000000000000000000" pitchFamily="2" charset="2"/>
              </a:rPr>
              <a:t></a:t>
            </a:r>
            <a:r>
              <a:rPr lang="en-US" altLang="en-US" sz="3200">
                <a:solidFill>
                  <a:srgbClr val="FFFFFF"/>
                </a:solidFill>
                <a:latin typeface="Times New Roman" panose="02020603050405020304" pitchFamily="18" charset="0"/>
                <a:cs typeface="Times New Roman" panose="02020603050405020304" pitchFamily="18" charset="0"/>
              </a:rPr>
              <a:t>Democratic     State     -The     preamble     also declares India to be a democratic state in which the  supreme  power  rests  in  the  hands  of  the people.</a:t>
            </a:r>
            <a:endParaRPr lang="en-US" altLang="en-US" sz="3200">
              <a:latin typeface="Times New Roman" panose="02020603050405020304" pitchFamily="18" charset="0"/>
              <a:cs typeface="Times New Roman" panose="02020603050405020304" pitchFamily="18" charset="0"/>
            </a:endParaRPr>
          </a:p>
          <a:p>
            <a:pPr eaLnBrk="1" hangingPunct="1"/>
            <a:r>
              <a:rPr lang="en-US" altLang="en-US" sz="3200">
                <a:solidFill>
                  <a:srgbClr val="FFFFFF"/>
                </a:solidFill>
                <a:latin typeface="Wingdings" panose="05000000000000000000" pitchFamily="2" charset="2"/>
                <a:ea typeface="Wingdings" panose="05000000000000000000" pitchFamily="2" charset="2"/>
                <a:cs typeface="Wingdings" panose="05000000000000000000" pitchFamily="2" charset="2"/>
              </a:rPr>
              <a:t></a:t>
            </a:r>
            <a:r>
              <a:rPr lang="en-US" altLang="en-US" sz="3200">
                <a:solidFill>
                  <a:srgbClr val="FFFFFF"/>
                </a:solidFill>
                <a:latin typeface="Times New Roman" panose="02020603050405020304" pitchFamily="18" charset="0"/>
                <a:cs typeface="Times New Roman" panose="02020603050405020304" pitchFamily="18" charset="0"/>
              </a:rPr>
              <a:t>Republic- The President of India is elected for a</a:t>
            </a:r>
            <a:endParaRPr lang="en-US" altLang="en-US" sz="3200">
              <a:latin typeface="Times New Roman" panose="02020603050405020304" pitchFamily="18" charset="0"/>
              <a:cs typeface="Times New Roman" panose="02020603050405020304" pitchFamily="18" charset="0"/>
            </a:endParaRPr>
          </a:p>
          <a:p>
            <a:pPr eaLnBrk="1" hangingPunct="1"/>
            <a:r>
              <a:rPr lang="en-US" altLang="en-US" sz="3200">
                <a:solidFill>
                  <a:srgbClr val="FFFFFF"/>
                </a:solidFill>
                <a:latin typeface="Times New Roman" panose="02020603050405020304" pitchFamily="18" charset="0"/>
                <a:cs typeface="Times New Roman" panose="02020603050405020304" pitchFamily="18" charset="0"/>
              </a:rPr>
              <a:t>fixed term by the indirect vote of the people.</a:t>
            </a: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27C35A1-388E-4C92-A458-45D0F5D70106}"/>
              </a:ext>
            </a:extLst>
          </p:cNvPr>
          <p:cNvSpPr txBox="1">
            <a:spLocks noGrp="1"/>
          </p:cNvSpPr>
          <p:nvPr>
            <p:ph type="title"/>
          </p:nvPr>
        </p:nvSpPr>
        <p:spPr/>
        <p:txBody>
          <a:bodyPr rtlCol="0">
            <a:normAutofit fontScale="90000"/>
          </a:bodyPr>
          <a:lstStyle/>
          <a:p>
            <a:pPr marL="521970" eaLnBrk="1" fontAlgn="auto" hangingPunct="1">
              <a:lnSpc>
                <a:spcPts val="5740"/>
              </a:lnSpc>
              <a:spcBef>
                <a:spcPts val="0"/>
              </a:spcBef>
              <a:spcAft>
                <a:spcPts val="0"/>
              </a:spcAft>
              <a:defRPr/>
            </a:pPr>
            <a:r>
              <a:rPr sz="4800" dirty="0"/>
              <a:t>FUNDAMEN</a:t>
            </a:r>
            <a:r>
              <a:rPr sz="4800" spc="-385" dirty="0"/>
              <a:t>T</a:t>
            </a:r>
            <a:r>
              <a:rPr sz="4800" dirty="0"/>
              <a:t>AL</a:t>
            </a:r>
            <a:r>
              <a:rPr sz="4800" spc="-185" dirty="0"/>
              <a:t> </a:t>
            </a:r>
            <a:r>
              <a:rPr sz="4800" dirty="0"/>
              <a:t>RIGHTS</a:t>
            </a:r>
            <a:endParaRPr sz="4800"/>
          </a:p>
        </p:txBody>
      </p:sp>
      <p:sp>
        <p:nvSpPr>
          <p:cNvPr id="21507" name="object 3">
            <a:extLst>
              <a:ext uri="{FF2B5EF4-FFF2-40B4-BE49-F238E27FC236}">
                <a16:creationId xmlns:a16="http://schemas.microsoft.com/office/drawing/2014/main" id="{D1170650-3ADB-4509-BDC4-E621E24E8898}"/>
              </a:ext>
            </a:extLst>
          </p:cNvPr>
          <p:cNvSpPr txBox="1">
            <a:spLocks noChangeArrowheads="1"/>
          </p:cNvSpPr>
          <p:nvPr/>
        </p:nvSpPr>
        <p:spPr bwMode="auto">
          <a:xfrm>
            <a:off x="376238" y="1736725"/>
            <a:ext cx="808355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200" dirty="0">
                <a:solidFill>
                  <a:srgbClr val="FFFFFF"/>
                </a:solidFill>
                <a:latin typeface="Times New Roman" panose="02020603050405020304" pitchFamily="18" charset="0"/>
                <a:cs typeface="Times New Roman" panose="02020603050405020304" pitchFamily="18" charset="0"/>
              </a:rPr>
              <a:t>Fundamental rights have been included into the Part III of the constitution from Article- 12 to 35</a:t>
            </a:r>
            <a:endParaRPr lang="en-US" altLang="en-US" sz="3200" dirty="0">
              <a:latin typeface="Times New Roman" panose="02020603050405020304" pitchFamily="18" charset="0"/>
              <a:cs typeface="Times New Roman" panose="02020603050405020304" pitchFamily="18" charset="0"/>
            </a:endParaRPr>
          </a:p>
          <a:p>
            <a:pPr eaLnBrk="1" hangingPunct="1">
              <a:buClr>
                <a:srgbClr val="FFFFFF"/>
              </a:buClr>
              <a:buFont typeface="Arial" panose="020B0604020202020204" pitchFamily="34" charset="0"/>
              <a:buChar char="•"/>
            </a:pPr>
            <a:r>
              <a:rPr lang="en-US" altLang="en-US" sz="3200" dirty="0">
                <a:solidFill>
                  <a:srgbClr val="FFFFFF"/>
                </a:solidFill>
                <a:latin typeface="Times New Roman" panose="02020603050405020304" pitchFamily="18" charset="0"/>
                <a:cs typeface="Times New Roman" panose="02020603050405020304" pitchFamily="18" charset="0"/>
              </a:rPr>
              <a:t>Right to Equality (Article- 14 to 18)</a:t>
            </a:r>
            <a:endParaRPr lang="en-US" altLang="en-US" sz="3200" dirty="0">
              <a:latin typeface="Times New Roman" panose="02020603050405020304" pitchFamily="18" charset="0"/>
              <a:cs typeface="Times New Roman" panose="02020603050405020304" pitchFamily="18" charset="0"/>
            </a:endParaRPr>
          </a:p>
          <a:p>
            <a:pPr eaLnBrk="1" hangingPunct="1">
              <a:buClr>
                <a:srgbClr val="FFFFFF"/>
              </a:buClr>
              <a:buFont typeface="Arial" panose="020B0604020202020204" pitchFamily="34" charset="0"/>
              <a:buChar char="•"/>
            </a:pPr>
            <a:r>
              <a:rPr lang="en-US" altLang="en-US" sz="3200" dirty="0">
                <a:solidFill>
                  <a:srgbClr val="FFFFFF"/>
                </a:solidFill>
                <a:latin typeface="Times New Roman" panose="02020603050405020304" pitchFamily="18" charset="0"/>
                <a:cs typeface="Times New Roman" panose="02020603050405020304" pitchFamily="18" charset="0"/>
              </a:rPr>
              <a:t>Right to Freedom (Article- 19 to 22)</a:t>
            </a:r>
            <a:endParaRPr lang="en-US" altLang="en-US" sz="3200" dirty="0">
              <a:latin typeface="Times New Roman" panose="02020603050405020304" pitchFamily="18" charset="0"/>
              <a:cs typeface="Times New Roman" panose="02020603050405020304" pitchFamily="18" charset="0"/>
            </a:endParaRPr>
          </a:p>
          <a:p>
            <a:pPr eaLnBrk="1" hangingPunct="1">
              <a:buClr>
                <a:srgbClr val="FFFFFF"/>
              </a:buClr>
              <a:buFont typeface="Arial" panose="020B0604020202020204" pitchFamily="34" charset="0"/>
              <a:buChar char="•"/>
            </a:pPr>
            <a:r>
              <a:rPr lang="en-US" altLang="en-US" sz="3200" dirty="0">
                <a:solidFill>
                  <a:srgbClr val="FFFFFF"/>
                </a:solidFill>
                <a:latin typeface="Times New Roman" panose="02020603050405020304" pitchFamily="18" charset="0"/>
                <a:cs typeface="Times New Roman" panose="02020603050405020304" pitchFamily="18" charset="0"/>
              </a:rPr>
              <a:t>Right Against Exploitation (Ar. 23 to 24)</a:t>
            </a:r>
            <a:endParaRPr lang="en-US" altLang="en-US" sz="3200" dirty="0">
              <a:latin typeface="Times New Roman" panose="02020603050405020304" pitchFamily="18" charset="0"/>
              <a:cs typeface="Times New Roman" panose="02020603050405020304" pitchFamily="18" charset="0"/>
            </a:endParaRPr>
          </a:p>
          <a:p>
            <a:pPr eaLnBrk="1" hangingPunct="1">
              <a:buClr>
                <a:srgbClr val="FFFFFF"/>
              </a:buClr>
              <a:buFont typeface="Arial" panose="020B0604020202020204" pitchFamily="34" charset="0"/>
              <a:buChar char="•"/>
            </a:pPr>
            <a:r>
              <a:rPr lang="en-US" altLang="en-US" sz="3200" dirty="0">
                <a:solidFill>
                  <a:srgbClr val="FFFFFF"/>
                </a:solidFill>
                <a:latin typeface="Times New Roman" panose="02020603050405020304" pitchFamily="18" charset="0"/>
                <a:cs typeface="Times New Roman" panose="02020603050405020304" pitchFamily="18" charset="0"/>
              </a:rPr>
              <a:t>Right to Religious Freedom (Ar. 25 to 28)</a:t>
            </a:r>
            <a:endParaRPr lang="en-US" altLang="en-US" sz="3200" dirty="0">
              <a:latin typeface="Times New Roman" panose="02020603050405020304" pitchFamily="18" charset="0"/>
              <a:cs typeface="Times New Roman" panose="02020603050405020304" pitchFamily="18" charset="0"/>
            </a:endParaRPr>
          </a:p>
          <a:p>
            <a:pPr eaLnBrk="1" hangingPunct="1">
              <a:buClr>
                <a:srgbClr val="FFFFFF"/>
              </a:buClr>
              <a:buFont typeface="Arial" panose="020B0604020202020204" pitchFamily="34" charset="0"/>
              <a:buChar char="•"/>
            </a:pPr>
            <a:r>
              <a:rPr lang="en-US" altLang="en-US" sz="3200" dirty="0">
                <a:solidFill>
                  <a:srgbClr val="FFFFFF"/>
                </a:solidFill>
                <a:latin typeface="Times New Roman" panose="02020603050405020304" pitchFamily="18" charset="0"/>
                <a:cs typeface="Times New Roman" panose="02020603050405020304" pitchFamily="18" charset="0"/>
              </a:rPr>
              <a:t>Cultural and Educational rights (Ar. 29 /30)</a:t>
            </a:r>
            <a:endParaRPr lang="en-US" altLang="en-US" sz="3200" dirty="0">
              <a:latin typeface="Times New Roman" panose="02020603050405020304" pitchFamily="18" charset="0"/>
              <a:cs typeface="Times New Roman" panose="02020603050405020304" pitchFamily="18" charset="0"/>
            </a:endParaRPr>
          </a:p>
          <a:p>
            <a:pPr eaLnBrk="1" hangingPunct="1">
              <a:buClr>
                <a:srgbClr val="FFFFFF"/>
              </a:buClr>
              <a:buFont typeface="Arial" panose="020B0604020202020204" pitchFamily="34" charset="0"/>
              <a:buChar char="•"/>
            </a:pPr>
            <a:r>
              <a:rPr lang="en-US" altLang="en-US" sz="3200" dirty="0">
                <a:solidFill>
                  <a:srgbClr val="FFFFFF"/>
                </a:solidFill>
                <a:latin typeface="Times New Roman" panose="02020603050405020304" pitchFamily="18" charset="0"/>
                <a:cs typeface="Times New Roman" panose="02020603050405020304" pitchFamily="18" charset="0"/>
              </a:rPr>
              <a:t>Right to Constitution Remedies (</a:t>
            </a:r>
            <a:r>
              <a:rPr lang="en-US" altLang="en-US" sz="3200" dirty="0" err="1">
                <a:solidFill>
                  <a:srgbClr val="FFFFFF"/>
                </a:solidFill>
                <a:latin typeface="Times New Roman" panose="02020603050405020304" pitchFamily="18" charset="0"/>
                <a:cs typeface="Times New Roman" panose="02020603050405020304" pitchFamily="18" charset="0"/>
              </a:rPr>
              <a:t>Ar</a:t>
            </a:r>
            <a:r>
              <a:rPr lang="en-US" altLang="en-US" sz="3200" dirty="0">
                <a:solidFill>
                  <a:srgbClr val="FFFFFF"/>
                </a:solidFill>
                <a:latin typeface="Times New Roman" panose="02020603050405020304" pitchFamily="18" charset="0"/>
                <a:cs typeface="Times New Roman" panose="02020603050405020304" pitchFamily="18" charset="0"/>
              </a:rPr>
              <a:t>- 32)</a:t>
            </a:r>
            <a:endParaRPr lang="en-US" altLang="en-US"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 name="Picture 2" descr="know-your-rights.jpg w=436&amp;h=337.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000" tmFilter="0, 0; .2, .5; .8, .5; 1, 0"/>
                                        <p:tgtEl>
                                          <p:spTgt spid="3"/>
                                        </p:tgtEl>
                                      </p:cBhvr>
                                    </p:animEffect>
                                    <p:animScale>
                                      <p:cBhvr>
                                        <p:cTn id="7" dur="50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8604"/>
            <a:ext cx="9144000" cy="838200"/>
          </a:xfrm>
          <a:noFill/>
          <a:ln>
            <a:noFill/>
          </a:ln>
        </p:spPr>
        <p:txBody>
          <a:bodyPr vert="horz" anchor="ctr">
            <a:normAutofit/>
          </a:bodyPr>
          <a:lstStyle/>
          <a:p>
            <a:pPr algn="ctr"/>
            <a:r>
              <a:rPr lang="en-US" sz="4400" i="1" dirty="0">
                <a:solidFill>
                  <a:schemeClr val="tx2">
                    <a:lumMod val="75000"/>
                  </a:schemeClr>
                </a:solidFill>
                <a:latin typeface="Algerian" pitchFamily="82" charset="0"/>
              </a:rPr>
              <a:t>DEFINITION </a:t>
            </a:r>
            <a:endParaRPr lang="en-IN" sz="4400" i="1" dirty="0">
              <a:solidFill>
                <a:schemeClr val="tx2">
                  <a:lumMod val="75000"/>
                </a:schemeClr>
              </a:solidFill>
              <a:latin typeface="Algerian" pitchFamily="82" charset="0"/>
            </a:endParaRPr>
          </a:p>
        </p:txBody>
      </p:sp>
      <p:sp>
        <p:nvSpPr>
          <p:cNvPr id="3" name="Content Placeholder 2"/>
          <p:cNvSpPr>
            <a:spLocks noGrp="1"/>
          </p:cNvSpPr>
          <p:nvPr>
            <p:ph idx="1"/>
          </p:nvPr>
        </p:nvSpPr>
        <p:spPr>
          <a:ln>
            <a:noFill/>
          </a:ln>
        </p:spPr>
        <p:txBody>
          <a:bodyPr>
            <a:normAutofit fontScale="85000" lnSpcReduction="20000"/>
          </a:bodyPr>
          <a:lstStyle/>
          <a:p>
            <a:pPr>
              <a:buFont typeface="Wingdings" pitchFamily="2" charset="2"/>
              <a:buChar char="Ø"/>
            </a:pPr>
            <a:r>
              <a:rPr lang="en-US" sz="3600" dirty="0"/>
              <a:t> </a:t>
            </a:r>
            <a:r>
              <a:rPr lang="en-US" sz="3600" b="1" dirty="0">
                <a:solidFill>
                  <a:srgbClr val="FF0000"/>
                </a:solidFill>
              </a:rPr>
              <a:t>Fundamental Rights </a:t>
            </a:r>
            <a:r>
              <a:rPr lang="en-US" sz="3600" dirty="0"/>
              <a:t>are essential human rights that are offered to every citizen irrespective of caste, race, creed, place of birth, religion or gender. These are equal to freedoms and these rights are essential for </a:t>
            </a:r>
            <a:r>
              <a:rPr lang="en-US" sz="4000" b="1" i="1" dirty="0"/>
              <a:t>personal good </a:t>
            </a:r>
            <a:r>
              <a:rPr lang="en-US" sz="3600" dirty="0"/>
              <a:t>and the </a:t>
            </a:r>
            <a:r>
              <a:rPr lang="en-US" sz="4000" b="1" i="1" dirty="0"/>
              <a:t>society</a:t>
            </a:r>
            <a:r>
              <a:rPr lang="en-US" sz="3600" dirty="0"/>
              <a:t> at large. </a:t>
            </a:r>
            <a:br>
              <a:rPr lang="en-US" sz="3600" dirty="0"/>
            </a:br>
            <a:endParaRPr lang="en-IN"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i="1" dirty="0">
                <a:latin typeface="Algerian" pitchFamily="82" charset="0"/>
              </a:rPr>
              <a:t>SIX FUNDAMENTAL RIGHTS</a:t>
            </a:r>
            <a:endParaRPr lang="en-IN" sz="4400" i="1" dirty="0">
              <a:latin typeface="Algerian" pitchFamily="82" charset="0"/>
            </a:endParaRPr>
          </a:p>
        </p:txBody>
      </p:sp>
      <p:sp>
        <p:nvSpPr>
          <p:cNvPr id="3" name="Content Placeholder 2"/>
          <p:cNvSpPr>
            <a:spLocks noGrp="1"/>
          </p:cNvSpPr>
          <p:nvPr>
            <p:ph idx="1"/>
          </p:nvPr>
        </p:nvSpPr>
        <p:spPr>
          <a:xfrm>
            <a:off x="500035" y="1785926"/>
            <a:ext cx="8229600" cy="4389120"/>
          </a:xfrm>
        </p:spPr>
        <p:txBody>
          <a:bodyPr>
            <a:normAutofit/>
          </a:bodyPr>
          <a:lstStyle/>
          <a:p>
            <a:pPr lvl="0">
              <a:buFont typeface="Wingdings" pitchFamily="2" charset="2"/>
              <a:buChar char="Ø"/>
            </a:pPr>
            <a:r>
              <a:rPr lang="en-US" dirty="0"/>
              <a:t>The Right to </a:t>
            </a:r>
            <a:r>
              <a:rPr lang="en-US" b="1" dirty="0">
                <a:solidFill>
                  <a:srgbClr val="FF0000"/>
                </a:solidFill>
                <a:latin typeface="Castellar" pitchFamily="18" charset="0"/>
              </a:rPr>
              <a:t>EQUALITY</a:t>
            </a:r>
            <a:endParaRPr lang="en-IN" b="1" dirty="0">
              <a:solidFill>
                <a:srgbClr val="FF0000"/>
              </a:solidFill>
              <a:latin typeface="Castellar" pitchFamily="18" charset="0"/>
            </a:endParaRPr>
          </a:p>
          <a:p>
            <a:pPr lvl="0">
              <a:buFont typeface="Wingdings" pitchFamily="2" charset="2"/>
              <a:buChar char="Ø"/>
            </a:pPr>
            <a:r>
              <a:rPr lang="en-US" dirty="0"/>
              <a:t>The Right to </a:t>
            </a:r>
            <a:r>
              <a:rPr lang="en-US" b="1" dirty="0">
                <a:solidFill>
                  <a:srgbClr val="00B0F0"/>
                </a:solidFill>
                <a:latin typeface="Castellar" pitchFamily="18" charset="0"/>
              </a:rPr>
              <a:t>FREEDOM</a:t>
            </a:r>
            <a:endParaRPr lang="en-IN" b="1" dirty="0">
              <a:solidFill>
                <a:srgbClr val="00B0F0"/>
              </a:solidFill>
              <a:latin typeface="Castellar" pitchFamily="18" charset="0"/>
            </a:endParaRPr>
          </a:p>
          <a:p>
            <a:pPr lvl="0">
              <a:buFont typeface="Wingdings" pitchFamily="2" charset="2"/>
              <a:buChar char="Ø"/>
            </a:pPr>
            <a:r>
              <a:rPr lang="en-US" dirty="0"/>
              <a:t>The Right to Freedom from</a:t>
            </a:r>
            <a:r>
              <a:rPr lang="en-US" dirty="0">
                <a:solidFill>
                  <a:srgbClr val="00B050"/>
                </a:solidFill>
              </a:rPr>
              <a:t> </a:t>
            </a:r>
            <a:r>
              <a:rPr lang="en-US" b="1" dirty="0">
                <a:solidFill>
                  <a:srgbClr val="00B050"/>
                </a:solidFill>
                <a:latin typeface="Castellar" pitchFamily="18" charset="0"/>
              </a:rPr>
              <a:t>EXPLOITATION</a:t>
            </a:r>
            <a:endParaRPr lang="en-IN" b="1" dirty="0">
              <a:solidFill>
                <a:srgbClr val="00B050"/>
              </a:solidFill>
              <a:latin typeface="Castellar" pitchFamily="18" charset="0"/>
            </a:endParaRPr>
          </a:p>
          <a:p>
            <a:pPr lvl="0">
              <a:buFont typeface="Wingdings" pitchFamily="2" charset="2"/>
              <a:buChar char="Ø"/>
            </a:pPr>
            <a:r>
              <a:rPr lang="en-US" dirty="0"/>
              <a:t>The Right to </a:t>
            </a:r>
            <a:r>
              <a:rPr lang="en-US" b="1" dirty="0">
                <a:solidFill>
                  <a:srgbClr val="0070C0"/>
                </a:solidFill>
                <a:latin typeface="Castellar" pitchFamily="18" charset="0"/>
              </a:rPr>
              <a:t>FREEDOM OF RELIGION</a:t>
            </a:r>
            <a:endParaRPr lang="en-IN" b="1" dirty="0">
              <a:solidFill>
                <a:srgbClr val="0070C0"/>
              </a:solidFill>
              <a:latin typeface="Castellar" pitchFamily="18" charset="0"/>
            </a:endParaRPr>
          </a:p>
          <a:p>
            <a:pPr lvl="0">
              <a:buFont typeface="Wingdings" pitchFamily="2" charset="2"/>
              <a:buChar char="Ø"/>
            </a:pPr>
            <a:r>
              <a:rPr lang="en-US" b="1" dirty="0" err="1">
                <a:solidFill>
                  <a:srgbClr val="C00000"/>
                </a:solidFill>
                <a:latin typeface="Castellar" pitchFamily="18" charset="0"/>
              </a:rPr>
              <a:t>CULTURAl</a:t>
            </a:r>
            <a:r>
              <a:rPr lang="en-US" dirty="0"/>
              <a:t> and</a:t>
            </a:r>
            <a:r>
              <a:rPr lang="en-US" b="1" dirty="0">
                <a:latin typeface="Castellar" pitchFamily="18" charset="0"/>
              </a:rPr>
              <a:t> </a:t>
            </a:r>
            <a:r>
              <a:rPr lang="en-US" b="1" dirty="0">
                <a:solidFill>
                  <a:srgbClr val="C00000"/>
                </a:solidFill>
                <a:latin typeface="Castellar" pitchFamily="18" charset="0"/>
              </a:rPr>
              <a:t>EDUCATIONAL</a:t>
            </a:r>
            <a:r>
              <a:rPr lang="en-US" b="1" dirty="0">
                <a:latin typeface="Castellar" pitchFamily="18" charset="0"/>
              </a:rPr>
              <a:t> </a:t>
            </a:r>
            <a:r>
              <a:rPr lang="en-US" dirty="0"/>
              <a:t>Rights</a:t>
            </a:r>
            <a:endParaRPr lang="en-IN" dirty="0"/>
          </a:p>
          <a:p>
            <a:pPr lvl="0">
              <a:buFont typeface="Wingdings" pitchFamily="2" charset="2"/>
              <a:buChar char="Ø"/>
            </a:pPr>
            <a:r>
              <a:rPr lang="en-US" dirty="0"/>
              <a:t>The Right to </a:t>
            </a:r>
            <a:r>
              <a:rPr lang="en-US" b="1" dirty="0">
                <a:solidFill>
                  <a:srgbClr val="7030A0"/>
                </a:solidFill>
                <a:latin typeface="Castellar" pitchFamily="18" charset="0"/>
              </a:rPr>
              <a:t>CONSTITUTIONAL REMEDIES</a:t>
            </a:r>
            <a:endParaRPr lang="en-IN" b="1" dirty="0">
              <a:solidFill>
                <a:srgbClr val="7030A0"/>
              </a:solidFill>
              <a:latin typeface="Castellar" pitchFamily="18" charset="0"/>
            </a:endParaRPr>
          </a:p>
          <a:p>
            <a:endParaRPr lang="en-IN"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5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7000"/>
                            </p:stCondLst>
                            <p:childTnLst>
                              <p:par>
                                <p:cTn id="15" presetID="2" presetClass="entr" presetSubtype="2"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8" dur="5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2000"/>
                            </p:stCondLst>
                            <p:childTnLst>
                              <p:par>
                                <p:cTn id="20" presetID="2" presetClass="entr" presetSubtype="12"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3" dur="5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7000"/>
                            </p:stCondLst>
                            <p:childTnLst>
                              <p:par>
                                <p:cTn id="25" presetID="2" presetClass="entr" presetSubtype="6"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8" dur="5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2000"/>
                            </p:stCondLst>
                            <p:childTnLst>
                              <p:par>
                                <p:cTn id="30" presetID="2" presetClass="entr" presetSubtype="4"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i="1" dirty="0">
                <a:latin typeface="Algerian" pitchFamily="82" charset="0"/>
              </a:rPr>
              <a:t>Right to equality</a:t>
            </a:r>
            <a:endParaRPr lang="en-IN" sz="4400" i="1" dirty="0">
              <a:latin typeface="Algerian" pitchFamily="82" charset="0"/>
            </a:endParaRPr>
          </a:p>
        </p:txBody>
      </p:sp>
      <p:sp>
        <p:nvSpPr>
          <p:cNvPr id="3" name="Content Placeholder 2"/>
          <p:cNvSpPr>
            <a:spLocks noGrp="1"/>
          </p:cNvSpPr>
          <p:nvPr>
            <p:ph idx="1"/>
          </p:nvPr>
        </p:nvSpPr>
        <p:spPr>
          <a:xfrm>
            <a:off x="428596" y="1643050"/>
            <a:ext cx="8229600" cy="5043510"/>
          </a:xfrm>
        </p:spPr>
        <p:txBody>
          <a:bodyPr/>
          <a:lstStyle/>
          <a:p>
            <a:pPr>
              <a:buNone/>
            </a:pPr>
            <a:endParaRPr lang="en-US" dirty="0"/>
          </a:p>
        </p:txBody>
      </p:sp>
      <p:pic>
        <p:nvPicPr>
          <p:cNvPr id="5" name="Picture 4" descr="equality1.jpg"/>
          <p:cNvPicPr>
            <a:picLocks noChangeAspect="1"/>
          </p:cNvPicPr>
          <p:nvPr/>
        </p:nvPicPr>
        <p:blipFill>
          <a:blip r:embed="rId2"/>
          <a:stretch>
            <a:fillRect/>
          </a:stretch>
        </p:blipFill>
        <p:spPr>
          <a:xfrm>
            <a:off x="0" y="1643050"/>
            <a:ext cx="9144000" cy="5214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i="1" dirty="0">
                <a:latin typeface="Algerian" pitchFamily="82" charset="0"/>
              </a:rPr>
              <a:t>Right to equality</a:t>
            </a:r>
            <a:endParaRPr lang="en-IN" sz="4400" dirty="0"/>
          </a:p>
        </p:txBody>
      </p:sp>
      <p:sp>
        <p:nvSpPr>
          <p:cNvPr id="3" name="Content Placeholder 2"/>
          <p:cNvSpPr>
            <a:spLocks noGrp="1"/>
          </p:cNvSpPr>
          <p:nvPr>
            <p:ph idx="1"/>
          </p:nvPr>
        </p:nvSpPr>
        <p:spPr/>
        <p:txBody>
          <a:bodyPr>
            <a:normAutofit fontScale="55000" lnSpcReduction="20000"/>
          </a:bodyPr>
          <a:lstStyle/>
          <a:p>
            <a:pPr algn="just">
              <a:lnSpc>
                <a:spcPct val="150000"/>
              </a:lnSpc>
              <a:buFont typeface="Wingdings" pitchFamily="2" charset="2"/>
              <a:buChar char="Ø"/>
            </a:pPr>
            <a:r>
              <a:rPr lang="en-IN" sz="3100" dirty="0"/>
              <a:t>(</a:t>
            </a:r>
            <a:r>
              <a:rPr lang="en-IN" sz="3100" dirty="0" err="1"/>
              <a:t>i</a:t>
            </a:r>
            <a:r>
              <a:rPr lang="en-IN" sz="3100" dirty="0"/>
              <a:t>) </a:t>
            </a:r>
            <a:r>
              <a:rPr lang="en-IN" sz="3100" b="1" dirty="0"/>
              <a:t>Equality before Law :- </a:t>
            </a:r>
            <a:r>
              <a:rPr lang="en-IN" sz="3100" dirty="0"/>
              <a:t>Article 14 of the constitution guarantees that all citizens shall be equally protected by the laws of the country</a:t>
            </a:r>
          </a:p>
          <a:p>
            <a:pPr algn="just">
              <a:lnSpc>
                <a:spcPct val="150000"/>
              </a:lnSpc>
            </a:pPr>
            <a:endParaRPr lang="en-IN" sz="3100" dirty="0"/>
          </a:p>
          <a:p>
            <a:pPr algn="just">
              <a:lnSpc>
                <a:spcPct val="150000"/>
              </a:lnSpc>
              <a:buFont typeface="Wingdings" pitchFamily="2" charset="2"/>
              <a:buChar char="Ø"/>
            </a:pPr>
            <a:r>
              <a:rPr lang="en-IN" sz="3100" dirty="0"/>
              <a:t>(ii) </a:t>
            </a:r>
            <a:r>
              <a:rPr lang="en-IN" sz="3100" b="1" dirty="0"/>
              <a:t>Social equality and equal access to public areas:-  </a:t>
            </a:r>
            <a:r>
              <a:rPr lang="en-IN" sz="3100" dirty="0"/>
              <a:t>Article 15 of the constitution states that no person shall be discriminated on the basis of caste, colour, language etc. Every person shall have equal access to public places like public parks, museums, wells, bathing </a:t>
            </a:r>
            <a:r>
              <a:rPr lang="en-IN" sz="3100" dirty="0" err="1"/>
              <a:t>ghats</a:t>
            </a:r>
            <a:r>
              <a:rPr lang="en-IN" sz="3100" dirty="0"/>
              <a:t> and temples etc. However, the State may make any special provision for women and children.</a:t>
            </a:r>
          </a:p>
          <a:p>
            <a:pPr algn="just">
              <a:lnSpc>
                <a:spcPct val="150000"/>
              </a:lnSpc>
            </a:pPr>
            <a:endParaRPr lang="en-IN" sz="2400" dirty="0"/>
          </a:p>
          <a:p>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i="1" dirty="0">
                <a:latin typeface="Algerian" pitchFamily="82" charset="0"/>
              </a:rPr>
              <a:t>Right to equality</a:t>
            </a:r>
            <a:endParaRPr lang="en-IN" sz="4400" dirty="0"/>
          </a:p>
        </p:txBody>
      </p:sp>
      <p:sp>
        <p:nvSpPr>
          <p:cNvPr id="3" name="Content Placeholder 2"/>
          <p:cNvSpPr>
            <a:spLocks noGrp="1"/>
          </p:cNvSpPr>
          <p:nvPr>
            <p:ph idx="1"/>
          </p:nvPr>
        </p:nvSpPr>
        <p:spPr/>
        <p:txBody>
          <a:bodyPr>
            <a:noAutofit/>
          </a:bodyPr>
          <a:lstStyle/>
          <a:p>
            <a:pPr algn="just">
              <a:lnSpc>
                <a:spcPct val="150000"/>
              </a:lnSpc>
              <a:buFont typeface="Wingdings" pitchFamily="2" charset="2"/>
              <a:buChar char="Ø"/>
            </a:pPr>
            <a:r>
              <a:rPr lang="en-IN" sz="2200" dirty="0"/>
              <a:t>(iii) </a:t>
            </a:r>
            <a:r>
              <a:rPr lang="en-IN" sz="2200" b="1" dirty="0"/>
              <a:t>Equality in matters of public employment:-  </a:t>
            </a:r>
            <a:r>
              <a:rPr lang="en-IN" sz="2200" dirty="0"/>
              <a:t>Article 16 of the constitution lays down that the State cannot discriminate against anyone in the matters of employment. All citizens can apply for government jobs.</a:t>
            </a:r>
          </a:p>
          <a:p>
            <a:pPr algn="just">
              <a:lnSpc>
                <a:spcPct val="150000"/>
              </a:lnSpc>
              <a:buFont typeface="Wingdings" pitchFamily="2" charset="2"/>
              <a:buChar char="Ø"/>
            </a:pPr>
            <a:r>
              <a:rPr lang="en-IN" sz="2200" dirty="0"/>
              <a:t>(iv) </a:t>
            </a:r>
            <a:r>
              <a:rPr lang="en-IN" sz="2200" b="1" dirty="0"/>
              <a:t>Abolition of </a:t>
            </a:r>
            <a:r>
              <a:rPr lang="en-IN" sz="2200" b="1" dirty="0" err="1"/>
              <a:t>untouchability</a:t>
            </a:r>
            <a:r>
              <a:rPr lang="en-IN" sz="2200" b="1" dirty="0"/>
              <a:t> :- </a:t>
            </a:r>
            <a:r>
              <a:rPr lang="en-IN" sz="2200" dirty="0"/>
              <a:t>Article 17 of the constitution abolishes the practice of </a:t>
            </a:r>
            <a:r>
              <a:rPr lang="en-IN" sz="2200" dirty="0" err="1"/>
              <a:t>untouchability</a:t>
            </a:r>
            <a:r>
              <a:rPr lang="en-IN" sz="2200" dirty="0"/>
              <a:t>. Practice of </a:t>
            </a:r>
            <a:r>
              <a:rPr lang="en-IN" sz="2200" dirty="0" err="1"/>
              <a:t>untouchability</a:t>
            </a:r>
            <a:r>
              <a:rPr lang="en-IN" sz="2200" dirty="0"/>
              <a:t> is an offense and anyone doing so is punishable by law.</a:t>
            </a:r>
          </a:p>
          <a:p>
            <a:pPr algn="just">
              <a:lnSpc>
                <a:spcPct val="150000"/>
              </a:lnSpc>
              <a:buFont typeface="Wingdings" pitchFamily="2" charset="2"/>
              <a:buChar char="Ø"/>
            </a:pPr>
            <a:r>
              <a:rPr lang="en-IN" sz="2200" dirty="0"/>
              <a:t>(v) </a:t>
            </a:r>
            <a:r>
              <a:rPr lang="en-IN" sz="2200" b="1" dirty="0"/>
              <a:t>Abolition of Titles:-  </a:t>
            </a:r>
            <a:r>
              <a:rPr lang="en-IN" sz="2200" dirty="0"/>
              <a:t>Article 18 of the constitution prohibits the State from conferring any titles. Citizens of India cannot accept titles from a foreign State.</a:t>
            </a:r>
          </a:p>
          <a:p>
            <a:pPr algn="just">
              <a:lnSpc>
                <a:spcPct val="150000"/>
              </a:lnSpc>
            </a:pPr>
            <a:endParaRPr lang="en-IN" sz="2200" dirty="0"/>
          </a:p>
          <a:p>
            <a:endParaRPr lang="en-IN"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i="1" dirty="0">
                <a:latin typeface="Algerian" pitchFamily="82" charset="0"/>
              </a:rPr>
              <a:t>Right to freedom</a:t>
            </a:r>
            <a:endParaRPr lang="en-IN" sz="4400" dirty="0"/>
          </a:p>
        </p:txBody>
      </p:sp>
      <p:pic>
        <p:nvPicPr>
          <p:cNvPr id="4" name="Content Placeholder 3" descr="freedom.jpg"/>
          <p:cNvPicPr>
            <a:picLocks noGrp="1" noChangeAspect="1"/>
          </p:cNvPicPr>
          <p:nvPr>
            <p:ph idx="1"/>
          </p:nvPr>
        </p:nvPicPr>
        <p:blipFill>
          <a:blip r:embed="rId2"/>
          <a:stretch>
            <a:fillRect/>
          </a:stretch>
        </p:blipFill>
        <p:spPr>
          <a:xfrm>
            <a:off x="0" y="1643051"/>
            <a:ext cx="9144000" cy="521494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i="1" dirty="0">
                <a:latin typeface="Algerian" pitchFamily="82" charset="0"/>
              </a:rPr>
              <a:t>Right to freedom</a:t>
            </a:r>
            <a:endParaRPr lang="en-IN" sz="4400" dirty="0"/>
          </a:p>
        </p:txBody>
      </p:sp>
      <p:sp>
        <p:nvSpPr>
          <p:cNvPr id="3" name="Content Placeholder 2"/>
          <p:cNvSpPr>
            <a:spLocks noGrp="1"/>
          </p:cNvSpPr>
          <p:nvPr>
            <p:ph idx="1"/>
          </p:nvPr>
        </p:nvSpPr>
        <p:spPr/>
        <p:txBody>
          <a:bodyPr>
            <a:noAutofit/>
          </a:bodyPr>
          <a:lstStyle/>
          <a:p>
            <a:pPr algn="just">
              <a:lnSpc>
                <a:spcPct val="150000"/>
              </a:lnSpc>
              <a:buFont typeface="Wingdings" pitchFamily="2" charset="2"/>
              <a:buChar char="Ø"/>
            </a:pPr>
            <a:r>
              <a:rPr lang="en-IN" sz="2200" dirty="0"/>
              <a:t>(</a:t>
            </a:r>
            <a:r>
              <a:rPr lang="en-IN" sz="2200" dirty="0" err="1"/>
              <a:t>i</a:t>
            </a:r>
            <a:r>
              <a:rPr lang="en-IN" sz="2200" dirty="0"/>
              <a:t>) </a:t>
            </a:r>
            <a:r>
              <a:rPr lang="en-IN" sz="2200" b="1" dirty="0"/>
              <a:t>Freedom of Speech and expression</a:t>
            </a:r>
            <a:r>
              <a:rPr lang="en-IN" sz="2200" dirty="0"/>
              <a:t>, which enable an individual to participate in public activities. The phrase, "freedom of press" has not been used in Article 19, but freedom of expression includes freedom of press.</a:t>
            </a:r>
          </a:p>
          <a:p>
            <a:pPr algn="just">
              <a:lnSpc>
                <a:spcPct val="150000"/>
              </a:lnSpc>
              <a:buFont typeface="Wingdings" pitchFamily="2" charset="2"/>
              <a:buChar char="Ø"/>
            </a:pPr>
            <a:r>
              <a:rPr lang="en-IN" sz="2200" dirty="0"/>
              <a:t>(ii) </a:t>
            </a:r>
            <a:r>
              <a:rPr lang="en-IN" sz="2200" b="1" dirty="0"/>
              <a:t>Freedom to assemble peacefully without arms</a:t>
            </a:r>
            <a:r>
              <a:rPr lang="en-IN" sz="2200" dirty="0"/>
              <a:t>, on which the State can impose reasonable restrictions in the interest of public order and the sovereignty and integrity of India.</a:t>
            </a:r>
          </a:p>
          <a:p>
            <a:pPr algn="just">
              <a:lnSpc>
                <a:spcPct val="150000"/>
              </a:lnSpc>
              <a:buFont typeface="Wingdings" pitchFamily="2" charset="2"/>
              <a:buChar char="Ø"/>
            </a:pPr>
            <a:r>
              <a:rPr lang="en-US" sz="2200" dirty="0"/>
              <a:t>(iii) </a:t>
            </a:r>
            <a:r>
              <a:rPr lang="en-IN" sz="2200" b="1" dirty="0"/>
              <a:t>Freedom to form associations or unions</a:t>
            </a:r>
            <a:r>
              <a:rPr lang="en-IN" sz="2200" dirty="0"/>
              <a:t> on which the State can impose reasonable restrictions on this freedom in the interest of public order, morality and the sovereignty and integrity of India.</a:t>
            </a:r>
          </a:p>
          <a:p>
            <a:endParaRPr lang="en-IN" sz="1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i="1" dirty="0">
                <a:latin typeface="Algerian" pitchFamily="82" charset="0"/>
              </a:rPr>
              <a:t>Right to freedom</a:t>
            </a:r>
            <a:endParaRPr lang="en-IN" sz="4400" dirty="0"/>
          </a:p>
        </p:txBody>
      </p:sp>
      <p:sp>
        <p:nvSpPr>
          <p:cNvPr id="3" name="Content Placeholder 2"/>
          <p:cNvSpPr>
            <a:spLocks noGrp="1"/>
          </p:cNvSpPr>
          <p:nvPr>
            <p:ph idx="1"/>
          </p:nvPr>
        </p:nvSpPr>
        <p:spPr>
          <a:xfrm>
            <a:off x="285720" y="1714489"/>
            <a:ext cx="8686800" cy="4525963"/>
          </a:xfrm>
        </p:spPr>
        <p:txBody>
          <a:bodyPr>
            <a:noAutofit/>
          </a:bodyPr>
          <a:lstStyle/>
          <a:p>
            <a:pPr marL="400050" indent="-400050" algn="just">
              <a:lnSpc>
                <a:spcPct val="150000"/>
              </a:lnSpc>
              <a:buFont typeface="Wingdings" pitchFamily="2" charset="2"/>
              <a:buChar char="Ø"/>
            </a:pPr>
            <a:r>
              <a:rPr lang="en-US" sz="2200" dirty="0"/>
              <a:t>(iv) </a:t>
            </a:r>
            <a:r>
              <a:rPr lang="en-IN" sz="2200" b="1" dirty="0"/>
              <a:t>Freedom to move freely throughout the territory of India</a:t>
            </a:r>
            <a:r>
              <a:rPr lang="en-IN" sz="2200" dirty="0"/>
              <a:t> though reasonable restrictions can be imposed on this right in the interest of the general public, for example, restrictions may be imposed on movement and travelling, so as to control epidemics.</a:t>
            </a:r>
          </a:p>
          <a:p>
            <a:pPr marL="400050" indent="-400050" algn="just">
              <a:lnSpc>
                <a:spcPct val="150000"/>
              </a:lnSpc>
              <a:buFont typeface="Wingdings" pitchFamily="2" charset="2"/>
              <a:buChar char="Ø"/>
            </a:pPr>
            <a:r>
              <a:rPr lang="en-US" sz="2200" dirty="0"/>
              <a:t>(v) </a:t>
            </a:r>
            <a:r>
              <a:rPr lang="en-IN" sz="2200" b="1" dirty="0"/>
              <a:t>Freedom to reside and settle in any part of the territory of India </a:t>
            </a:r>
            <a:r>
              <a:rPr lang="en-IN" sz="2200" dirty="0"/>
              <a:t>which is also subject to reasonable restrictions by the State in the interest of the general public or for the protection of the schedule tribes because certain safeguards as are envisaged here seem to be justified to protect indigenous and tribal peoples from exploitation and coercion.</a:t>
            </a:r>
          </a:p>
          <a:p>
            <a:endParaRPr lang="en-IN"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i="1" dirty="0">
                <a:latin typeface="Algerian" pitchFamily="82" charset="0"/>
              </a:rPr>
              <a:t>Right to freedom</a:t>
            </a:r>
            <a:endParaRPr lang="en-IN" sz="4400" dirty="0"/>
          </a:p>
        </p:txBody>
      </p:sp>
      <p:sp>
        <p:nvSpPr>
          <p:cNvPr id="3" name="Content Placeholder 2"/>
          <p:cNvSpPr>
            <a:spLocks noGrp="1"/>
          </p:cNvSpPr>
          <p:nvPr>
            <p:ph idx="1"/>
          </p:nvPr>
        </p:nvSpPr>
        <p:spPr/>
        <p:txBody>
          <a:bodyPr>
            <a:normAutofit/>
          </a:bodyPr>
          <a:lstStyle/>
          <a:p>
            <a:pPr marL="400050" indent="-400050" algn="just">
              <a:lnSpc>
                <a:spcPct val="150000"/>
              </a:lnSpc>
              <a:buFont typeface="Wingdings" pitchFamily="2" charset="2"/>
              <a:buChar char="Ø"/>
            </a:pPr>
            <a:r>
              <a:rPr lang="en-US" sz="2200" dirty="0"/>
              <a:t>(vi)</a:t>
            </a:r>
            <a:r>
              <a:rPr lang="en-IN" sz="2200" dirty="0"/>
              <a:t> </a:t>
            </a:r>
            <a:r>
              <a:rPr lang="en-IN" sz="2200" b="1" dirty="0"/>
              <a:t>Freedom to practice any profession or to carry on any occupation, trade or business</a:t>
            </a:r>
            <a:r>
              <a:rPr lang="en-IN" sz="2200" dirty="0"/>
              <a:t> on which the State may impose reasonable restrictions in the interest of the general public. Thus, there is no right to carry on a business which is dangerous or immoral.</a:t>
            </a:r>
          </a:p>
          <a:p>
            <a:endParaRPr lang="en-IN" dirty="0"/>
          </a:p>
          <a:p>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i="1" dirty="0">
                <a:latin typeface="Algerian" pitchFamily="82" charset="0"/>
              </a:rPr>
              <a:t>Right against exploitation</a:t>
            </a:r>
            <a:endParaRPr lang="en-IN" sz="4400" dirty="0"/>
          </a:p>
        </p:txBody>
      </p:sp>
      <p:pic>
        <p:nvPicPr>
          <p:cNvPr id="4" name="Content Placeholder 3" descr="child-labour.jpg"/>
          <p:cNvPicPr>
            <a:picLocks noGrp="1" noChangeAspect="1"/>
          </p:cNvPicPr>
          <p:nvPr>
            <p:ph idx="1"/>
          </p:nvPr>
        </p:nvPicPr>
        <p:blipFill>
          <a:blip r:embed="rId2"/>
          <a:stretch>
            <a:fillRect/>
          </a:stretch>
        </p:blipFill>
        <p:spPr>
          <a:xfrm>
            <a:off x="0" y="1554163"/>
            <a:ext cx="9144000" cy="5303837"/>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i="1" dirty="0">
                <a:latin typeface="Algerian" pitchFamily="82" charset="0"/>
              </a:rPr>
              <a:t>Right against exploitation</a:t>
            </a:r>
            <a:endParaRPr lang="en-IN" sz="4400" dirty="0"/>
          </a:p>
        </p:txBody>
      </p:sp>
      <p:sp>
        <p:nvSpPr>
          <p:cNvPr id="3" name="Content Placeholder 2"/>
          <p:cNvSpPr>
            <a:spLocks noGrp="1"/>
          </p:cNvSpPr>
          <p:nvPr>
            <p:ph idx="1"/>
          </p:nvPr>
        </p:nvSpPr>
        <p:spPr/>
        <p:txBody>
          <a:bodyPr>
            <a:noAutofit/>
          </a:bodyPr>
          <a:lstStyle/>
          <a:p>
            <a:pPr marL="400050" indent="-400050">
              <a:lnSpc>
                <a:spcPct val="150000"/>
              </a:lnSpc>
              <a:buFont typeface="Wingdings" pitchFamily="2" charset="2"/>
              <a:buChar char="Ø"/>
            </a:pPr>
            <a:r>
              <a:rPr lang="en-IN" sz="2200" dirty="0"/>
              <a:t>The abolition of trafficking in human beings and </a:t>
            </a:r>
            <a:r>
              <a:rPr lang="en-IN" sz="2200" i="1" dirty="0" err="1"/>
              <a:t>Begar</a:t>
            </a:r>
            <a:r>
              <a:rPr lang="en-IN" sz="2200" dirty="0"/>
              <a:t> (forced labour)</a:t>
            </a:r>
          </a:p>
          <a:p>
            <a:pPr marL="400050" indent="-400050">
              <a:lnSpc>
                <a:spcPct val="150000"/>
              </a:lnSpc>
              <a:buFont typeface="Wingdings" pitchFamily="2" charset="2"/>
              <a:buChar char="Ø"/>
            </a:pPr>
            <a:r>
              <a:rPr lang="en-IN" sz="2200" dirty="0"/>
              <a:t>Abolition of employment of children below the age of 14 years in dangerous jobs like factories and mines.</a:t>
            </a:r>
          </a:p>
          <a:p>
            <a:pPr marL="400050" indent="-400050">
              <a:lnSpc>
                <a:spcPct val="150000"/>
              </a:lnSpc>
              <a:buFont typeface="Wingdings" pitchFamily="2" charset="2"/>
              <a:buChar char="Ø"/>
            </a:pPr>
            <a:r>
              <a:rPr lang="en-IN" sz="2200" i="1" dirty="0" err="1"/>
              <a:t>Begar</a:t>
            </a:r>
            <a:r>
              <a:rPr lang="en-IN" sz="2200" dirty="0"/>
              <a:t>, practised in the past by landlords, has been declared a crime and is punishable by law</a:t>
            </a:r>
          </a:p>
          <a:p>
            <a:pPr marL="400050" indent="-400050">
              <a:lnSpc>
                <a:spcPct val="150000"/>
              </a:lnSpc>
              <a:buFont typeface="Wingdings" pitchFamily="2" charset="2"/>
              <a:buChar char="Ø"/>
            </a:pPr>
            <a:r>
              <a:rPr lang="en-IN" sz="2200" dirty="0"/>
              <a:t>Trafficking in humans for the purpose of slave trade or prostitution is also prohibited by law.</a:t>
            </a:r>
          </a:p>
          <a:p>
            <a:endParaRPr lang="en-IN" sz="1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i="1" dirty="0">
                <a:latin typeface="Algerian" pitchFamily="82" charset="0"/>
              </a:rPr>
              <a:t>Right to freedom of religion</a:t>
            </a:r>
            <a:endParaRPr lang="en-IN" sz="4400" i="1" dirty="0">
              <a:latin typeface="Algerian" pitchFamily="82" charset="0"/>
            </a:endParaRPr>
          </a:p>
        </p:txBody>
      </p:sp>
      <p:pic>
        <p:nvPicPr>
          <p:cNvPr id="4" name="Content Placeholder 3" descr="753848_4046_625x1000.jpg"/>
          <p:cNvPicPr>
            <a:picLocks noGrp="1" noChangeAspect="1"/>
          </p:cNvPicPr>
          <p:nvPr>
            <p:ph idx="1"/>
          </p:nvPr>
        </p:nvPicPr>
        <p:blipFill>
          <a:blip r:embed="rId2"/>
          <a:stretch>
            <a:fillRect/>
          </a:stretch>
        </p:blipFill>
        <p:spPr>
          <a:xfrm>
            <a:off x="2" y="1643051"/>
            <a:ext cx="9143999" cy="521494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i="1" dirty="0">
                <a:latin typeface="Algerian" pitchFamily="82" charset="0"/>
              </a:rPr>
              <a:t>Right to freedom of religion</a:t>
            </a:r>
            <a:endParaRPr lang="en-IN" sz="4400" dirty="0"/>
          </a:p>
        </p:txBody>
      </p:sp>
      <p:sp>
        <p:nvSpPr>
          <p:cNvPr id="3" name="Content Placeholder 2"/>
          <p:cNvSpPr>
            <a:spLocks noGrp="1"/>
          </p:cNvSpPr>
          <p:nvPr>
            <p:ph idx="1"/>
          </p:nvPr>
        </p:nvSpPr>
        <p:spPr/>
        <p:txBody>
          <a:bodyPr/>
          <a:lstStyle/>
          <a:p>
            <a:pPr>
              <a:buNone/>
            </a:pPr>
            <a:r>
              <a:rPr lang="en-US" sz="2200" dirty="0"/>
              <a:t>      </a:t>
            </a:r>
            <a:r>
              <a:rPr lang="en-US" sz="2200" b="1" dirty="0"/>
              <a:t>According to the Constitution, all religions are equal before the State and no religion shall be given preference over the other. Citizens are free to preach, practice and propagate any religion of their choice.</a:t>
            </a:r>
            <a:endParaRPr lang="en-IN" sz="2200" b="1" dirty="0"/>
          </a:p>
          <a:p>
            <a:endParaRPr lang="en-IN" dirty="0"/>
          </a:p>
        </p:txBody>
      </p:sp>
      <p:sp>
        <p:nvSpPr>
          <p:cNvPr id="5" name="Rectangle 4"/>
          <p:cNvSpPr/>
          <p:nvPr/>
        </p:nvSpPr>
        <p:spPr>
          <a:xfrm>
            <a:off x="357157" y="2857496"/>
            <a:ext cx="8501123" cy="3647152"/>
          </a:xfrm>
          <a:prstGeom prst="rect">
            <a:avLst/>
          </a:prstGeom>
        </p:spPr>
        <p:txBody>
          <a:bodyPr wrap="square">
            <a:spAutoFit/>
          </a:bodyPr>
          <a:lstStyle/>
          <a:p>
            <a:pPr marL="400050" indent="-400050">
              <a:lnSpc>
                <a:spcPct val="150000"/>
              </a:lnSpc>
              <a:buFont typeface="+mj-lt"/>
              <a:buAutoNum type="romanLcPeriod"/>
            </a:pPr>
            <a:r>
              <a:rPr lang="en-IN" sz="2200" dirty="0"/>
              <a:t>Religious communities can set up charitable institutions of their own.</a:t>
            </a:r>
          </a:p>
          <a:p>
            <a:pPr marL="400050" indent="-400050">
              <a:lnSpc>
                <a:spcPct val="150000"/>
              </a:lnSpc>
              <a:buFont typeface="+mj-lt"/>
              <a:buAutoNum type="romanLcPeriod"/>
            </a:pPr>
            <a:r>
              <a:rPr lang="en-IN" sz="2200" dirty="0"/>
              <a:t>A</a:t>
            </a:r>
            <a:r>
              <a:rPr lang="en-IN" sz="2200"/>
              <a:t>ctivities </a:t>
            </a:r>
            <a:r>
              <a:rPr lang="en-IN" sz="2200" dirty="0"/>
              <a:t>in such institutions which are not religious are performed according to the laws laid down by the government</a:t>
            </a:r>
          </a:p>
          <a:p>
            <a:pPr marL="400050" indent="-400050">
              <a:lnSpc>
                <a:spcPct val="150000"/>
              </a:lnSpc>
              <a:buFont typeface="+mj-lt"/>
              <a:buAutoNum type="romanLcPeriod"/>
            </a:pPr>
            <a:r>
              <a:rPr lang="en-IN" sz="2200" dirty="0"/>
              <a:t>No person shall be compelled to pay taxes for the promotion of a particular religion.</a:t>
            </a:r>
          </a:p>
          <a:p>
            <a:pPr marL="400050" indent="-400050">
              <a:lnSpc>
                <a:spcPct val="150000"/>
              </a:lnSpc>
              <a:buFont typeface="+mj-lt"/>
              <a:buAutoNum type="romanLcPeriod"/>
            </a:pPr>
            <a:r>
              <a:rPr lang="en-IN" sz="2200" dirty="0"/>
              <a:t>A State run institution cannot impart education that is pro-religion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686800" cy="838200"/>
          </a:xfrm>
        </p:spPr>
        <p:txBody>
          <a:bodyPr>
            <a:noAutofit/>
          </a:bodyPr>
          <a:lstStyle/>
          <a:p>
            <a:pPr algn="ctr"/>
            <a:r>
              <a:rPr lang="en-US" sz="4400" i="1" dirty="0">
                <a:latin typeface="Algerian" pitchFamily="82" charset="0"/>
              </a:rPr>
              <a:t>Cultural &amp; educational Rights </a:t>
            </a:r>
            <a:endParaRPr lang="en-IN" sz="4400" dirty="0"/>
          </a:p>
        </p:txBody>
      </p:sp>
      <p:pic>
        <p:nvPicPr>
          <p:cNvPr id="4" name="Content Placeholder 3" descr="RTE.png"/>
          <p:cNvPicPr>
            <a:picLocks noGrp="1" noChangeAspect="1"/>
          </p:cNvPicPr>
          <p:nvPr>
            <p:ph idx="1"/>
          </p:nvPr>
        </p:nvPicPr>
        <p:blipFill>
          <a:blip r:embed="rId2"/>
          <a:stretch>
            <a:fillRect/>
          </a:stretch>
        </p:blipFill>
        <p:spPr>
          <a:xfrm>
            <a:off x="0" y="2143125"/>
            <a:ext cx="9144000" cy="47148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686800" cy="838200"/>
          </a:xfrm>
        </p:spPr>
        <p:txBody>
          <a:bodyPr>
            <a:noAutofit/>
          </a:bodyPr>
          <a:lstStyle/>
          <a:p>
            <a:pPr algn="ctr"/>
            <a:r>
              <a:rPr lang="en-US" sz="4400" i="1" dirty="0">
                <a:latin typeface="Algerian" pitchFamily="82" charset="0"/>
              </a:rPr>
              <a:t>Cultural &amp; educational Rights </a:t>
            </a:r>
            <a:endParaRPr lang="en-IN" sz="4400" dirty="0"/>
          </a:p>
        </p:txBody>
      </p:sp>
      <p:sp>
        <p:nvSpPr>
          <p:cNvPr id="3" name="Content Placeholder 2"/>
          <p:cNvSpPr>
            <a:spLocks noGrp="1"/>
          </p:cNvSpPr>
          <p:nvPr>
            <p:ph idx="1"/>
          </p:nvPr>
        </p:nvSpPr>
        <p:spPr>
          <a:xfrm>
            <a:off x="285720" y="2000241"/>
            <a:ext cx="8686800" cy="4525963"/>
          </a:xfrm>
        </p:spPr>
        <p:txBody>
          <a:bodyPr>
            <a:normAutofit/>
          </a:bodyPr>
          <a:lstStyle/>
          <a:p>
            <a:pPr>
              <a:buFont typeface="Wingdings" pitchFamily="2" charset="2"/>
              <a:buChar char="Ø"/>
            </a:pPr>
            <a:r>
              <a:rPr lang="en-US" sz="2800" dirty="0"/>
              <a:t>ARTICLES 29 &amp; 30</a:t>
            </a:r>
          </a:p>
          <a:p>
            <a:pPr>
              <a:buFont typeface="Wingdings" pitchFamily="2" charset="2"/>
              <a:buChar char="Ø"/>
            </a:pPr>
            <a:r>
              <a:rPr lang="en-US" sz="2800" dirty="0"/>
              <a:t>Any community which has a language and a script of its own has the right to conserve and develop it.</a:t>
            </a:r>
          </a:p>
          <a:p>
            <a:pPr>
              <a:buFont typeface="Wingdings" pitchFamily="2" charset="2"/>
              <a:buChar char="Ø"/>
            </a:pPr>
            <a:r>
              <a:rPr lang="en-US" sz="2800" dirty="0"/>
              <a:t>All minorities, religious or linguistic, can set up their own educational institutions to preserve and develop their own culture</a:t>
            </a:r>
            <a:r>
              <a:rPr lang="en-IN" sz="2800"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686800" cy="838200"/>
          </a:xfrm>
        </p:spPr>
        <p:txBody>
          <a:bodyPr>
            <a:noAutofit/>
          </a:bodyPr>
          <a:lstStyle/>
          <a:p>
            <a:pPr algn="ctr"/>
            <a:r>
              <a:rPr lang="en-US" sz="4400" i="1" dirty="0">
                <a:latin typeface="Algerian" pitchFamily="82" charset="0"/>
              </a:rPr>
              <a:t>Right to constitutional remedies</a:t>
            </a:r>
            <a:endParaRPr lang="en-IN" sz="4400" i="1" dirty="0">
              <a:latin typeface="Algerian" pitchFamily="82" charset="0"/>
            </a:endParaRPr>
          </a:p>
        </p:txBody>
      </p:sp>
      <p:pic>
        <p:nvPicPr>
          <p:cNvPr id="4" name="Content Placeholder 3" descr="SupremeCourtIndia.jpg"/>
          <p:cNvPicPr>
            <a:picLocks noGrp="1" noChangeAspect="1"/>
          </p:cNvPicPr>
          <p:nvPr>
            <p:ph idx="1"/>
          </p:nvPr>
        </p:nvPicPr>
        <p:blipFill>
          <a:blip r:embed="rId2"/>
          <a:stretch>
            <a:fillRect/>
          </a:stretch>
        </p:blipFill>
        <p:spPr>
          <a:xfrm>
            <a:off x="0" y="2214554"/>
            <a:ext cx="9144000" cy="464344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686800" cy="838200"/>
          </a:xfrm>
        </p:spPr>
        <p:txBody>
          <a:bodyPr>
            <a:noAutofit/>
          </a:bodyPr>
          <a:lstStyle/>
          <a:p>
            <a:pPr algn="ctr"/>
            <a:r>
              <a:rPr lang="en-US" sz="4400" i="1" dirty="0">
                <a:latin typeface="Algerian" pitchFamily="82" charset="0"/>
              </a:rPr>
              <a:t>Right to constitutional remedies5</a:t>
            </a:r>
            <a:endParaRPr lang="en-IN" sz="4400" dirty="0"/>
          </a:p>
        </p:txBody>
      </p:sp>
      <p:sp>
        <p:nvSpPr>
          <p:cNvPr id="3" name="Content Placeholder 2"/>
          <p:cNvSpPr>
            <a:spLocks noGrp="1"/>
          </p:cNvSpPr>
          <p:nvPr>
            <p:ph idx="1"/>
          </p:nvPr>
        </p:nvSpPr>
        <p:spPr>
          <a:xfrm>
            <a:off x="285720" y="2143117"/>
            <a:ext cx="8686800" cy="4525963"/>
          </a:xfrm>
        </p:spPr>
        <p:txBody>
          <a:bodyPr>
            <a:normAutofit lnSpcReduction="10000"/>
          </a:bodyPr>
          <a:lstStyle/>
          <a:p>
            <a:pPr>
              <a:buFont typeface="Wingdings" pitchFamily="2" charset="2"/>
              <a:buChar char="Ø"/>
            </a:pPr>
            <a:r>
              <a:rPr lang="en-US" sz="3000" dirty="0"/>
              <a:t>Right to constitutional remedies empowers the citizens to move a </a:t>
            </a:r>
            <a:r>
              <a:rPr lang="en-US" sz="3000" dirty="0">
                <a:hlinkClick r:id="rId2" tooltip="Court"/>
              </a:rPr>
              <a:t>court</a:t>
            </a:r>
            <a:r>
              <a:rPr lang="en-US" sz="3000" dirty="0"/>
              <a:t> of law in case of any denial of the fundamental rights. </a:t>
            </a:r>
          </a:p>
          <a:p>
            <a:pPr>
              <a:buFont typeface="Wingdings" pitchFamily="2" charset="2"/>
              <a:buChar char="Ø"/>
            </a:pPr>
            <a:r>
              <a:rPr lang="en-US" sz="3000" dirty="0"/>
              <a:t>This procedure of asking the courts to preserve or safeguard the citizens' fundamental rights can be done in various ways. The courts can issue various kinds of </a:t>
            </a:r>
            <a:r>
              <a:rPr lang="en-US" sz="3000" i="1" dirty="0">
                <a:hlinkClick r:id="rId3" tooltip="Writs"/>
              </a:rPr>
              <a:t>writs</a:t>
            </a:r>
            <a:r>
              <a:rPr lang="en-US" sz="3000" dirty="0"/>
              <a:t>. These writs are </a:t>
            </a:r>
            <a:r>
              <a:rPr lang="en-US" sz="3000" i="1" dirty="0">
                <a:hlinkClick r:id="rId4" tooltip="Habeas corpus"/>
              </a:rPr>
              <a:t>habeas corpus</a:t>
            </a:r>
            <a:r>
              <a:rPr lang="en-US" sz="3000" dirty="0"/>
              <a:t>, </a:t>
            </a:r>
            <a:r>
              <a:rPr lang="en-US" sz="3000" i="1" dirty="0">
                <a:hlinkClick r:id="rId5" tooltip="Mandamus"/>
              </a:rPr>
              <a:t>mandamus</a:t>
            </a:r>
            <a:r>
              <a:rPr lang="en-US" sz="3000" dirty="0"/>
              <a:t>, </a:t>
            </a:r>
            <a:r>
              <a:rPr lang="en-US" sz="3000" i="1" dirty="0">
                <a:hlinkClick r:id="rId6" tooltip="Prohibition"/>
              </a:rPr>
              <a:t>prohibition</a:t>
            </a:r>
            <a:r>
              <a:rPr lang="en-US" sz="3000" dirty="0"/>
              <a:t>, </a:t>
            </a:r>
            <a:r>
              <a:rPr lang="en-US" sz="3000" i="1" dirty="0">
                <a:hlinkClick r:id="rId7" tooltip="Quo warranto"/>
              </a:rPr>
              <a:t>quo </a:t>
            </a:r>
            <a:r>
              <a:rPr lang="en-US" sz="3000" i="1" dirty="0" err="1">
                <a:hlinkClick r:id="rId7" tooltip="Quo warranto"/>
              </a:rPr>
              <a:t>warranto</a:t>
            </a:r>
            <a:r>
              <a:rPr lang="en-US" sz="3000" dirty="0"/>
              <a:t> and </a:t>
            </a:r>
            <a:r>
              <a:rPr lang="en-US" sz="3000" i="1" dirty="0">
                <a:hlinkClick r:id="rId8" tooltip="Certiorari"/>
              </a:rPr>
              <a:t>certiorari</a:t>
            </a:r>
            <a:r>
              <a:rPr lang="en-US" sz="3000" dirty="0"/>
              <a:t>. </a:t>
            </a:r>
            <a:endParaRPr lang="en-IN" sz="3000" dirty="0"/>
          </a:p>
          <a:p>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object 2">
            <a:extLst>
              <a:ext uri="{FF2B5EF4-FFF2-40B4-BE49-F238E27FC236}">
                <a16:creationId xmlns:a16="http://schemas.microsoft.com/office/drawing/2014/main" id="{AD2C8941-9A3C-4AAE-929E-B41371E6E814}"/>
              </a:ext>
            </a:extLst>
          </p:cNvPr>
          <p:cNvSpPr txBox="1">
            <a:spLocks noChangeArrowheads="1"/>
          </p:cNvSpPr>
          <p:nvPr/>
        </p:nvSpPr>
        <p:spPr bwMode="auto">
          <a:xfrm>
            <a:off x="1189038" y="582613"/>
            <a:ext cx="676592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955675" indent="-942975">
              <a:tabLst>
                <a:tab pos="2773363" algn="l"/>
              </a:tabLst>
              <a:defRPr>
                <a:solidFill>
                  <a:schemeClr val="tx1"/>
                </a:solidFill>
                <a:latin typeface="Calibri" panose="020F0502020204030204" pitchFamily="34" charset="0"/>
              </a:defRPr>
            </a:lvl1pPr>
            <a:lvl2pPr marL="742950" indent="-285750">
              <a:tabLst>
                <a:tab pos="2773363" algn="l"/>
              </a:tabLst>
              <a:defRPr>
                <a:solidFill>
                  <a:schemeClr val="tx1"/>
                </a:solidFill>
                <a:latin typeface="Calibri" panose="020F0502020204030204" pitchFamily="34" charset="0"/>
              </a:defRPr>
            </a:lvl2pPr>
            <a:lvl3pPr marL="1143000" indent="-228600">
              <a:tabLst>
                <a:tab pos="2773363" algn="l"/>
              </a:tabLst>
              <a:defRPr>
                <a:solidFill>
                  <a:schemeClr val="tx1"/>
                </a:solidFill>
                <a:latin typeface="Calibri" panose="020F0502020204030204" pitchFamily="34" charset="0"/>
              </a:defRPr>
            </a:lvl3pPr>
            <a:lvl4pPr marL="1600200" indent="-228600">
              <a:tabLst>
                <a:tab pos="2773363" algn="l"/>
              </a:tabLst>
              <a:defRPr>
                <a:solidFill>
                  <a:schemeClr val="tx1"/>
                </a:solidFill>
                <a:latin typeface="Calibri" panose="020F0502020204030204" pitchFamily="34" charset="0"/>
              </a:defRPr>
            </a:lvl4pPr>
            <a:lvl5pPr marL="2057400" indent="-228600">
              <a:tabLst>
                <a:tab pos="2773363"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2773363"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2773363"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2773363"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2773363" algn="l"/>
              </a:tabLst>
              <a:defRPr>
                <a:solidFill>
                  <a:schemeClr val="tx1"/>
                </a:solidFill>
                <a:latin typeface="Calibri" panose="020F0502020204030204" pitchFamily="34" charset="0"/>
              </a:defRPr>
            </a:lvl9pPr>
          </a:lstStyle>
          <a:p>
            <a:pPr eaLnBrk="1" hangingPunct="1"/>
            <a:r>
              <a:rPr lang="en-US" altLang="en-US" sz="4500">
                <a:solidFill>
                  <a:srgbClr val="FFFFFF"/>
                </a:solidFill>
                <a:latin typeface="Times New Roman" panose="02020603050405020304" pitchFamily="18" charset="0"/>
                <a:cs typeface="Times New Roman" panose="02020603050405020304" pitchFamily="18" charset="0"/>
              </a:rPr>
              <a:t>RIGHT TO	PROPERTY ,AN ORDINARY RIGHT</a:t>
            </a:r>
            <a:endParaRPr lang="en-US" altLang="en-US" sz="4500">
              <a:latin typeface="Times New Roman" panose="02020603050405020304" pitchFamily="18" charset="0"/>
              <a:cs typeface="Times New Roman" panose="02020603050405020304" pitchFamily="18" charset="0"/>
            </a:endParaRPr>
          </a:p>
        </p:txBody>
      </p:sp>
      <p:sp>
        <p:nvSpPr>
          <p:cNvPr id="23555" name="object 3">
            <a:extLst>
              <a:ext uri="{FF2B5EF4-FFF2-40B4-BE49-F238E27FC236}">
                <a16:creationId xmlns:a16="http://schemas.microsoft.com/office/drawing/2014/main" id="{94ED1528-8299-4936-B121-C103665A6B8C}"/>
              </a:ext>
            </a:extLst>
          </p:cNvPr>
          <p:cNvSpPr txBox="1">
            <a:spLocks noChangeArrowheads="1"/>
          </p:cNvSpPr>
          <p:nvPr/>
        </p:nvSpPr>
        <p:spPr bwMode="auto">
          <a:xfrm>
            <a:off x="536575" y="2513013"/>
            <a:ext cx="807243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dirty="0">
                <a:solidFill>
                  <a:srgbClr val="FFFFFF"/>
                </a:solidFill>
                <a:latin typeface="Times New Roman" panose="02020603050405020304" pitchFamily="18" charset="0"/>
                <a:cs typeface="Times New Roman" panose="02020603050405020304" pitchFamily="18" charset="0"/>
              </a:rPr>
              <a:t>Till 1979 Right to Property was included in the list  of  Fundamental  Rights.  But  through  44th amendment has been made an ordinary right and for this purpose Articls-300 A has been included into the constitution.</a:t>
            </a:r>
            <a:endParaRPr lang="en-US" altLang="en-US"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4C91E4D-D64A-4957-B808-98C77B759410}"/>
              </a:ext>
            </a:extLst>
          </p:cNvPr>
          <p:cNvSpPr txBox="1">
            <a:spLocks noGrp="1"/>
          </p:cNvSpPr>
          <p:nvPr>
            <p:ph type="title"/>
          </p:nvPr>
        </p:nvSpPr>
        <p:spPr/>
        <p:txBody>
          <a:bodyPr rtlCol="0">
            <a:normAutofit/>
          </a:bodyPr>
          <a:lstStyle/>
          <a:p>
            <a:pPr algn="ctr" eaLnBrk="1" fontAlgn="auto" hangingPunct="1">
              <a:spcBef>
                <a:spcPts val="0"/>
              </a:spcBef>
              <a:spcAft>
                <a:spcPts val="0"/>
              </a:spcAft>
              <a:tabLst>
                <a:tab pos="1946910" algn="l"/>
                <a:tab pos="4319905" algn="l"/>
              </a:tabLst>
              <a:defRPr/>
            </a:pPr>
            <a:r>
              <a:rPr sz="2800" b="1" dirty="0">
                <a:latin typeface="Times New Roman" panose="02020603050405020304" pitchFamily="18" charset="0"/>
                <a:cs typeface="Times New Roman" panose="02020603050405020304" pitchFamily="18" charset="0"/>
              </a:rPr>
              <a:t>FIXED</a:t>
            </a:r>
            <a:r>
              <a:rPr lang="en-IN" sz="2800" b="1"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SIZE</a:t>
            </a:r>
            <a:r>
              <a:rPr sz="2800" b="1" spc="15"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OF</a:t>
            </a:r>
            <a:r>
              <a:rPr lang="en-IN" sz="2800" b="1"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COUNCIL</a:t>
            </a:r>
            <a:r>
              <a:rPr sz="2800" b="1" spc="-18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OF</a:t>
            </a:r>
            <a:r>
              <a:rPr lang="en-IN" sz="2800" b="1"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MINIS</a:t>
            </a:r>
            <a:r>
              <a:rPr sz="2800" b="1" spc="-15" dirty="0">
                <a:latin typeface="Times New Roman" panose="02020603050405020304" pitchFamily="18" charset="0"/>
                <a:cs typeface="Times New Roman" panose="02020603050405020304" pitchFamily="18" charset="0"/>
              </a:rPr>
              <a:t>T</a:t>
            </a:r>
            <a:r>
              <a:rPr sz="2800" b="1" dirty="0">
                <a:latin typeface="Times New Roman" panose="02020603050405020304" pitchFamily="18" charset="0"/>
                <a:cs typeface="Times New Roman" panose="02020603050405020304" pitchFamily="18" charset="0"/>
              </a:rPr>
              <a:t>ERS</a:t>
            </a:r>
          </a:p>
        </p:txBody>
      </p:sp>
      <p:sp>
        <p:nvSpPr>
          <p:cNvPr id="25603" name="object 3">
            <a:extLst>
              <a:ext uri="{FF2B5EF4-FFF2-40B4-BE49-F238E27FC236}">
                <a16:creationId xmlns:a16="http://schemas.microsoft.com/office/drawing/2014/main" id="{4CDE61A1-B014-4A29-8AC9-5F77E5E16845}"/>
              </a:ext>
            </a:extLst>
          </p:cNvPr>
          <p:cNvSpPr txBox="1">
            <a:spLocks noChangeArrowheads="1"/>
          </p:cNvSpPr>
          <p:nvPr/>
        </p:nvSpPr>
        <p:spPr bwMode="auto">
          <a:xfrm>
            <a:off x="746125" y="2197100"/>
            <a:ext cx="7864475" cy="391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90000"/>
              </a:lnSpc>
            </a:pPr>
            <a:r>
              <a:rPr lang="en-US" altLang="en-US" sz="3200" dirty="0">
                <a:solidFill>
                  <a:srgbClr val="FFFFFF"/>
                </a:solidFill>
                <a:latin typeface="Times New Roman" panose="02020603050405020304" pitchFamily="18" charset="0"/>
                <a:cs typeface="Times New Roman" panose="02020603050405020304" pitchFamily="18" charset="0"/>
              </a:rPr>
              <a:t>Under  this  amendment  the  size  of  council  of ministers  of  both  Center  and  States  has  been fixed  and  now  it  cannot  be  more  than  15%  of the   total   strength   of   the   lower   house   of Parliament  in  Center  and  States  legislatures  in the states. In case the strength of the Legislative Assembly in a State is 60 or less than that, then the  maximum  number  of  the  ministers  will  be 12 which will include the Chief Minister.</a:t>
            </a:r>
            <a:endParaRPr lang="en-US" altLang="en-US"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380A3B9-7D9E-423D-ACD7-7D20172B0382}"/>
              </a:ext>
            </a:extLst>
          </p:cNvPr>
          <p:cNvSpPr txBox="1"/>
          <p:nvPr/>
        </p:nvSpPr>
        <p:spPr>
          <a:xfrm>
            <a:off x="749300" y="363538"/>
            <a:ext cx="7646988" cy="1328737"/>
          </a:xfrm>
          <a:prstGeom prst="rect">
            <a:avLst/>
          </a:prstGeom>
        </p:spPr>
        <p:txBody>
          <a:bodyPr lIns="0" tIns="0" rIns="0" bIns="0">
            <a:spAutoFit/>
          </a:bodyPr>
          <a:lstStyle/>
          <a:p>
            <a:pPr algn="ctr" eaLnBrk="1" fontAlgn="auto" hangingPunct="1">
              <a:lnSpc>
                <a:spcPts val="5695"/>
              </a:lnSpc>
              <a:spcBef>
                <a:spcPts val="0"/>
              </a:spcBef>
              <a:spcAft>
                <a:spcPts val="0"/>
              </a:spcAft>
              <a:defRPr/>
            </a:pPr>
            <a:r>
              <a:rPr sz="4800" dirty="0">
                <a:solidFill>
                  <a:srgbClr val="FFFFFF"/>
                </a:solidFill>
                <a:latin typeface="Arial"/>
                <a:cs typeface="Arial"/>
              </a:rPr>
              <a:t>RIGID</a:t>
            </a:r>
            <a:r>
              <a:rPr sz="4800" spc="-265" dirty="0">
                <a:solidFill>
                  <a:srgbClr val="FFFFFF"/>
                </a:solidFill>
                <a:latin typeface="Arial"/>
                <a:cs typeface="Arial"/>
              </a:rPr>
              <a:t> </a:t>
            </a:r>
            <a:r>
              <a:rPr sz="4800" dirty="0">
                <a:solidFill>
                  <a:srgbClr val="FFFFFF"/>
                </a:solidFill>
                <a:latin typeface="Arial"/>
                <a:cs typeface="Arial"/>
              </a:rPr>
              <a:t>AS WELL</a:t>
            </a:r>
            <a:r>
              <a:rPr sz="4800" spc="-450" dirty="0">
                <a:solidFill>
                  <a:srgbClr val="FFFFFF"/>
                </a:solidFill>
                <a:latin typeface="Arial"/>
                <a:cs typeface="Arial"/>
              </a:rPr>
              <a:t> </a:t>
            </a:r>
            <a:r>
              <a:rPr sz="4800" dirty="0">
                <a:solidFill>
                  <a:srgbClr val="FFFFFF"/>
                </a:solidFill>
                <a:latin typeface="Arial"/>
                <a:cs typeface="Arial"/>
              </a:rPr>
              <a:t>AS</a:t>
            </a:r>
            <a:endParaRPr sz="4800">
              <a:latin typeface="Arial"/>
              <a:cs typeface="Arial"/>
            </a:endParaRPr>
          </a:p>
          <a:p>
            <a:pPr algn="ctr" eaLnBrk="1" fontAlgn="auto" hangingPunct="1">
              <a:lnSpc>
                <a:spcPts val="5675"/>
              </a:lnSpc>
              <a:spcBef>
                <a:spcPts val="0"/>
              </a:spcBef>
              <a:spcAft>
                <a:spcPts val="0"/>
              </a:spcAft>
              <a:defRPr/>
            </a:pPr>
            <a:r>
              <a:rPr sz="4800" dirty="0">
                <a:solidFill>
                  <a:srgbClr val="FFFFFF"/>
                </a:solidFill>
                <a:latin typeface="Times New Roman"/>
                <a:cs typeface="Times New Roman"/>
              </a:rPr>
              <a:t>FL</a:t>
            </a:r>
            <a:r>
              <a:rPr sz="4800" spc="-15" dirty="0">
                <a:solidFill>
                  <a:srgbClr val="FFFFFF"/>
                </a:solidFill>
                <a:latin typeface="Times New Roman"/>
                <a:cs typeface="Times New Roman"/>
              </a:rPr>
              <a:t>E</a:t>
            </a:r>
            <a:r>
              <a:rPr sz="4800" dirty="0">
                <a:solidFill>
                  <a:srgbClr val="FFFFFF"/>
                </a:solidFill>
                <a:latin typeface="Times New Roman"/>
                <a:cs typeface="Times New Roman"/>
              </a:rPr>
              <a:t>XIBLE</a:t>
            </a:r>
            <a:r>
              <a:rPr sz="4800" spc="175" dirty="0">
                <a:solidFill>
                  <a:srgbClr val="FFFFFF"/>
                </a:solidFill>
                <a:latin typeface="Times New Roman"/>
                <a:cs typeface="Times New Roman"/>
              </a:rPr>
              <a:t> </a:t>
            </a:r>
            <a:r>
              <a:rPr sz="4800" dirty="0">
                <a:solidFill>
                  <a:srgbClr val="FFFFFF"/>
                </a:solidFill>
                <a:latin typeface="Arial"/>
                <a:cs typeface="Arial"/>
              </a:rPr>
              <a:t>CONSTITUTI</a:t>
            </a:r>
            <a:r>
              <a:rPr sz="4800" spc="-15" dirty="0">
                <a:solidFill>
                  <a:srgbClr val="FFFFFF"/>
                </a:solidFill>
                <a:latin typeface="Arial"/>
                <a:cs typeface="Arial"/>
              </a:rPr>
              <a:t>O</a:t>
            </a:r>
            <a:r>
              <a:rPr sz="4800" dirty="0">
                <a:solidFill>
                  <a:srgbClr val="FFFFFF"/>
                </a:solidFill>
                <a:latin typeface="Arial"/>
                <a:cs typeface="Arial"/>
              </a:rPr>
              <a:t>N</a:t>
            </a:r>
            <a:endParaRPr sz="4800">
              <a:latin typeface="Arial"/>
              <a:cs typeface="Arial"/>
            </a:endParaRPr>
          </a:p>
        </p:txBody>
      </p:sp>
      <p:sp>
        <p:nvSpPr>
          <p:cNvPr id="27651" name="object 3">
            <a:extLst>
              <a:ext uri="{FF2B5EF4-FFF2-40B4-BE49-F238E27FC236}">
                <a16:creationId xmlns:a16="http://schemas.microsoft.com/office/drawing/2014/main" id="{F79AAA14-F622-45A3-86FE-DB1F8D9BFDCA}"/>
              </a:ext>
            </a:extLst>
          </p:cNvPr>
          <p:cNvSpPr txBox="1">
            <a:spLocks noChangeArrowheads="1"/>
          </p:cNvSpPr>
          <p:nvPr/>
        </p:nvSpPr>
        <p:spPr bwMode="auto">
          <a:xfrm>
            <a:off x="536575" y="2019300"/>
            <a:ext cx="776763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588"/>
              </a:lnSpc>
            </a:pPr>
            <a:r>
              <a:rPr lang="en-US" altLang="en-US" sz="2400">
                <a:solidFill>
                  <a:srgbClr val="FFFFFF"/>
                </a:solidFill>
                <a:latin typeface="Times New Roman" panose="02020603050405020304" pitchFamily="18" charset="0"/>
                <a:cs typeface="Times New Roman" panose="02020603050405020304" pitchFamily="18" charset="0"/>
              </a:rPr>
              <a:t>Indian constitution is neither rigid as the constitution of U.S.A nor flexible as the constitution of Great Britain.</a:t>
            </a:r>
            <a:endParaRPr lang="en-US" altLang="en-US" sz="2400">
              <a:latin typeface="Times New Roman" panose="02020603050405020304" pitchFamily="18" charset="0"/>
              <a:cs typeface="Times New Roman" panose="02020603050405020304" pitchFamily="18" charset="0"/>
            </a:endParaRPr>
          </a:p>
          <a:p>
            <a:pPr eaLnBrk="1" hangingPunct="1">
              <a:spcBef>
                <a:spcPts val="25"/>
              </a:spcBef>
            </a:pPr>
            <a:endParaRPr lang="en-US" altLang="en-US" sz="1900">
              <a:latin typeface="Times New Roman" panose="02020603050405020304" pitchFamily="18" charset="0"/>
              <a:cs typeface="Times New Roman" panose="02020603050405020304" pitchFamily="18" charset="0"/>
            </a:endParaRPr>
          </a:p>
          <a:p>
            <a:pPr eaLnBrk="1" hangingPunct="1">
              <a:lnSpc>
                <a:spcPts val="2738"/>
              </a:lnSpc>
            </a:pPr>
            <a:r>
              <a:rPr lang="en-US" altLang="en-US" sz="2400">
                <a:solidFill>
                  <a:srgbClr val="FFFFFF"/>
                </a:solidFill>
                <a:latin typeface="Times New Roman" panose="02020603050405020304" pitchFamily="18" charset="0"/>
                <a:cs typeface="Times New Roman" panose="02020603050405020304" pitchFamily="18" charset="0"/>
              </a:rPr>
              <a:t>Under Article-368 of the constitution,</a:t>
            </a:r>
            <a:endParaRPr lang="en-US" altLang="en-US" sz="2400">
              <a:latin typeface="Times New Roman" panose="02020603050405020304" pitchFamily="18" charset="0"/>
              <a:cs typeface="Times New Roman" panose="02020603050405020304" pitchFamily="18" charset="0"/>
            </a:endParaRPr>
          </a:p>
          <a:p>
            <a:pPr eaLnBrk="1" hangingPunct="1">
              <a:lnSpc>
                <a:spcPts val="2588"/>
              </a:lnSpc>
              <a:spcBef>
                <a:spcPts val="188"/>
              </a:spcBef>
              <a:buClr>
                <a:srgbClr val="FFFFFF"/>
              </a:buClr>
              <a:buFont typeface="Times New Roman" panose="02020603050405020304" pitchFamily="18" charset="0"/>
              <a:buAutoNum type="arabicPeriod"/>
            </a:pPr>
            <a:r>
              <a:rPr lang="en-US" altLang="en-US" sz="2400">
                <a:solidFill>
                  <a:srgbClr val="FFFFFF"/>
                </a:solidFill>
                <a:latin typeface="Times New Roman" panose="02020603050405020304" pitchFamily="18" charset="0"/>
                <a:cs typeface="Times New Roman" panose="02020603050405020304" pitchFamily="18" charset="0"/>
              </a:rPr>
              <a:t>Some of the articles of the constitution can be amended by the union parliament by passing a resolution with 2/3</a:t>
            </a:r>
            <a:r>
              <a:rPr lang="en-US" altLang="en-US" sz="2400" baseline="24000">
                <a:solidFill>
                  <a:srgbClr val="FFFFFF"/>
                </a:solidFill>
                <a:latin typeface="Times New Roman" panose="02020603050405020304" pitchFamily="18" charset="0"/>
                <a:cs typeface="Times New Roman" panose="02020603050405020304" pitchFamily="18" charset="0"/>
              </a:rPr>
              <a:t>rd </a:t>
            </a:r>
            <a:r>
              <a:rPr lang="en-US" altLang="en-US" sz="2400">
                <a:solidFill>
                  <a:srgbClr val="FFFFFF"/>
                </a:solidFill>
                <a:latin typeface="Times New Roman" panose="02020603050405020304" pitchFamily="18" charset="0"/>
                <a:cs typeface="Times New Roman" panose="02020603050405020304" pitchFamily="18" charset="0"/>
              </a:rPr>
              <a:t>majority of the members present and voting and absolute majority of the total members.</a:t>
            </a:r>
            <a:endParaRPr lang="en-US" altLang="en-US" sz="2400">
              <a:latin typeface="Times New Roman" panose="02020603050405020304" pitchFamily="18" charset="0"/>
              <a:cs typeface="Times New Roman" panose="02020603050405020304" pitchFamily="18" charset="0"/>
            </a:endParaRPr>
          </a:p>
          <a:p>
            <a:pPr eaLnBrk="1" hangingPunct="1">
              <a:lnSpc>
                <a:spcPts val="2413"/>
              </a:lnSpc>
              <a:buClr>
                <a:srgbClr val="FFFFFF"/>
              </a:buClr>
              <a:buFont typeface="Times New Roman" panose="02020603050405020304" pitchFamily="18" charset="0"/>
              <a:buAutoNum type="arabicPeriod"/>
            </a:pPr>
            <a:r>
              <a:rPr lang="en-US" altLang="en-US" sz="2400">
                <a:solidFill>
                  <a:srgbClr val="FFFFFF"/>
                </a:solidFill>
                <a:latin typeface="Times New Roman" panose="02020603050405020304" pitchFamily="18" charset="0"/>
                <a:cs typeface="Times New Roman" panose="02020603050405020304" pitchFamily="18" charset="0"/>
              </a:rPr>
              <a:t>Some of the articles of the constitution can be amended by</a:t>
            </a:r>
            <a:endParaRPr lang="en-US" altLang="en-US" sz="2400">
              <a:latin typeface="Times New Roman" panose="02020603050405020304" pitchFamily="18" charset="0"/>
              <a:cs typeface="Times New Roman" panose="02020603050405020304" pitchFamily="18" charset="0"/>
            </a:endParaRPr>
          </a:p>
          <a:p>
            <a:pPr eaLnBrk="1" hangingPunct="1">
              <a:lnSpc>
                <a:spcPts val="2588"/>
              </a:lnSpc>
              <a:spcBef>
                <a:spcPts val="188"/>
              </a:spcBef>
            </a:pPr>
            <a:r>
              <a:rPr lang="en-US" altLang="en-US" sz="2400">
                <a:solidFill>
                  <a:srgbClr val="FFFFFF"/>
                </a:solidFill>
                <a:latin typeface="Times New Roman" panose="02020603050405020304" pitchFamily="18" charset="0"/>
                <a:cs typeface="Times New Roman" panose="02020603050405020304" pitchFamily="18" charset="0"/>
              </a:rPr>
              <a:t>the Union Parliament by passing resolution with 2/3</a:t>
            </a:r>
            <a:r>
              <a:rPr lang="en-US" altLang="en-US" sz="2400" baseline="24000">
                <a:solidFill>
                  <a:srgbClr val="FFFFFF"/>
                </a:solidFill>
                <a:latin typeface="Times New Roman" panose="02020603050405020304" pitchFamily="18" charset="0"/>
                <a:cs typeface="Times New Roman" panose="02020603050405020304" pitchFamily="18" charset="0"/>
              </a:rPr>
              <a:t>rd </a:t>
            </a:r>
            <a:r>
              <a:rPr lang="en-US" altLang="en-US" sz="2400">
                <a:solidFill>
                  <a:srgbClr val="FFFFFF"/>
                </a:solidFill>
                <a:latin typeface="Times New Roman" panose="02020603050405020304" pitchFamily="18" charset="0"/>
                <a:cs typeface="Times New Roman" panose="02020603050405020304" pitchFamily="18" charset="0"/>
              </a:rPr>
              <a:t>majority of the members present and voting and absolute majority of the total members and approval of ½ State Legislatures.</a:t>
            </a: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118C391-C088-46A2-ACCB-22AE0CCBA993}"/>
              </a:ext>
            </a:extLst>
          </p:cNvPr>
          <p:cNvSpPr txBox="1">
            <a:spLocks noGrp="1"/>
          </p:cNvSpPr>
          <p:nvPr>
            <p:ph type="title"/>
          </p:nvPr>
        </p:nvSpPr>
        <p:spPr/>
        <p:txBody>
          <a:bodyPr rtlCol="0">
            <a:normAutofit fontScale="90000"/>
          </a:bodyPr>
          <a:lstStyle/>
          <a:p>
            <a:pPr marL="1206500" eaLnBrk="1" fontAlgn="auto" hangingPunct="1">
              <a:spcBef>
                <a:spcPts val="0"/>
              </a:spcBef>
              <a:spcAft>
                <a:spcPts val="0"/>
              </a:spcAft>
              <a:defRPr/>
            </a:pPr>
            <a:r>
              <a:rPr sz="4800" dirty="0"/>
              <a:t>FEDERAL</a:t>
            </a:r>
            <a:r>
              <a:rPr sz="4800" spc="-175" dirty="0"/>
              <a:t> </a:t>
            </a:r>
            <a:r>
              <a:rPr sz="4800" dirty="0"/>
              <a:t>IN</a:t>
            </a:r>
            <a:r>
              <a:rPr sz="4800" spc="5" dirty="0"/>
              <a:t> </a:t>
            </a:r>
            <a:r>
              <a:rPr sz="4800" dirty="0"/>
              <a:t>FORM,</a:t>
            </a:r>
            <a:br>
              <a:rPr sz="4800"/>
            </a:br>
            <a:r>
              <a:rPr sz="4800" dirty="0"/>
              <a:t>UNI</a:t>
            </a:r>
            <a:r>
              <a:rPr sz="4800" spc="-395" dirty="0"/>
              <a:t>T</a:t>
            </a:r>
            <a:r>
              <a:rPr sz="4800" dirty="0"/>
              <a:t>A</a:t>
            </a:r>
            <a:r>
              <a:rPr sz="4800" spc="-265" dirty="0"/>
              <a:t>R</a:t>
            </a:r>
            <a:r>
              <a:rPr sz="4800" dirty="0"/>
              <a:t>Y</a:t>
            </a:r>
            <a:r>
              <a:rPr sz="4800" spc="-180" dirty="0"/>
              <a:t> </a:t>
            </a:r>
            <a:r>
              <a:rPr sz="4800" spc="-15" dirty="0"/>
              <a:t>I</a:t>
            </a:r>
            <a:r>
              <a:rPr sz="4800" dirty="0"/>
              <a:t>N SP</a:t>
            </a:r>
            <a:r>
              <a:rPr sz="4800" spc="-15" dirty="0"/>
              <a:t>I</a:t>
            </a:r>
            <a:r>
              <a:rPr sz="4800" dirty="0"/>
              <a:t>RIT</a:t>
            </a:r>
            <a:endParaRPr sz="4800"/>
          </a:p>
        </p:txBody>
      </p:sp>
      <p:sp>
        <p:nvSpPr>
          <p:cNvPr id="29699" name="object 3">
            <a:extLst>
              <a:ext uri="{FF2B5EF4-FFF2-40B4-BE49-F238E27FC236}">
                <a16:creationId xmlns:a16="http://schemas.microsoft.com/office/drawing/2014/main" id="{F1F7B9D5-F05E-4B4D-94EA-DB8E48392202}"/>
              </a:ext>
            </a:extLst>
          </p:cNvPr>
          <p:cNvSpPr txBox="1">
            <a:spLocks noChangeArrowheads="1"/>
          </p:cNvSpPr>
          <p:nvPr/>
        </p:nvSpPr>
        <p:spPr bwMode="auto">
          <a:xfrm>
            <a:off x="857250" y="2066925"/>
            <a:ext cx="7410450"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pPr>
            <a:r>
              <a:rPr lang="en-US" altLang="en-US" sz="2800">
                <a:solidFill>
                  <a:srgbClr val="FFFFFF"/>
                </a:solidFill>
                <a:latin typeface="Times New Roman" panose="02020603050405020304" pitchFamily="18" charset="0"/>
                <a:cs typeface="Times New Roman" panose="02020603050405020304" pitchFamily="18" charset="0"/>
              </a:rPr>
              <a:t>The Constitution of India provides for</a:t>
            </a:r>
            <a:endParaRPr lang="en-US" altLang="en-US" sz="2800">
              <a:latin typeface="Times New Roman" panose="02020603050405020304" pitchFamily="18" charset="0"/>
              <a:cs typeface="Times New Roman" panose="02020603050405020304" pitchFamily="18" charset="0"/>
            </a:endParaRPr>
          </a:p>
          <a:p>
            <a:pPr eaLnBrk="1" hangingPunct="1">
              <a:lnSpc>
                <a:spcPts val="2688"/>
              </a:lnSpc>
            </a:pPr>
            <a:r>
              <a:rPr lang="en-US" altLang="en-US" sz="2800">
                <a:solidFill>
                  <a:srgbClr val="FFFFFF"/>
                </a:solidFill>
                <a:latin typeface="Times New Roman" panose="02020603050405020304" pitchFamily="18" charset="0"/>
                <a:cs typeface="Times New Roman" panose="02020603050405020304" pitchFamily="18" charset="0"/>
              </a:rPr>
              <a:t>&lt;&lt;CENTRALISED FEDERALISM&gt;&gt;. There is no</a:t>
            </a:r>
            <a:endParaRPr lang="en-US" altLang="en-US" sz="2800">
              <a:latin typeface="Times New Roman" panose="02020603050405020304" pitchFamily="18" charset="0"/>
              <a:cs typeface="Times New Roman" panose="02020603050405020304" pitchFamily="18" charset="0"/>
            </a:endParaRPr>
          </a:p>
          <a:p>
            <a:pPr eaLnBrk="1" hangingPunct="1">
              <a:lnSpc>
                <a:spcPct val="80000"/>
              </a:lnSpc>
              <a:spcBef>
                <a:spcPts val="338"/>
              </a:spcBef>
            </a:pPr>
            <a:r>
              <a:rPr lang="en-US" altLang="en-US" sz="2800">
                <a:solidFill>
                  <a:srgbClr val="FFFFFF"/>
                </a:solidFill>
                <a:latin typeface="Times New Roman" panose="02020603050405020304" pitchFamily="18" charset="0"/>
                <a:cs typeface="Times New Roman" panose="02020603050405020304" pitchFamily="18" charset="0"/>
              </a:rPr>
              <a:t>doubt that federal system has been adopted in India, but keeping in mind certain special situations, the center is made more powerful or strong. Federal features :</a:t>
            </a:r>
            <a:endParaRPr lang="en-US" altLang="en-US" sz="2800">
              <a:latin typeface="Times New Roman" panose="02020603050405020304" pitchFamily="18" charset="0"/>
              <a:cs typeface="Times New Roman" panose="02020603050405020304" pitchFamily="18" charset="0"/>
            </a:endParaRPr>
          </a:p>
          <a:p>
            <a:pPr eaLnBrk="1" hangingPunct="1">
              <a:lnSpc>
                <a:spcPts val="2350"/>
              </a:lnSpc>
              <a:buClr>
                <a:srgbClr val="FFFFFF"/>
              </a:buClr>
              <a:buFont typeface="Times New Roman" panose="02020603050405020304" pitchFamily="18" charset="0"/>
              <a:buAutoNum type="arabicPeriod"/>
            </a:pPr>
            <a:r>
              <a:rPr lang="en-US" altLang="en-US" sz="2800">
                <a:solidFill>
                  <a:srgbClr val="FFFFFF"/>
                </a:solidFill>
                <a:latin typeface="Times New Roman" panose="02020603050405020304" pitchFamily="18" charset="0"/>
                <a:cs typeface="Times New Roman" panose="02020603050405020304" pitchFamily="18" charset="0"/>
              </a:rPr>
              <a:t>Written Constitution</a:t>
            </a:r>
            <a:endParaRPr lang="en-US" altLang="en-US" sz="2800">
              <a:latin typeface="Times New Roman" panose="02020603050405020304" pitchFamily="18" charset="0"/>
              <a:cs typeface="Times New Roman" panose="02020603050405020304" pitchFamily="18" charset="0"/>
            </a:endParaRPr>
          </a:p>
          <a:p>
            <a:pPr eaLnBrk="1" hangingPunct="1">
              <a:lnSpc>
                <a:spcPts val="2688"/>
              </a:lnSpc>
              <a:buClr>
                <a:srgbClr val="FFFFFF"/>
              </a:buClr>
              <a:buFont typeface="Times New Roman" panose="02020603050405020304" pitchFamily="18" charset="0"/>
              <a:buAutoNum type="arabicPeriod"/>
            </a:pPr>
            <a:r>
              <a:rPr lang="en-US" altLang="en-US" sz="2800">
                <a:solidFill>
                  <a:srgbClr val="FFFFFF"/>
                </a:solidFill>
                <a:latin typeface="Times New Roman" panose="02020603050405020304" pitchFamily="18" charset="0"/>
                <a:cs typeface="Times New Roman" panose="02020603050405020304" pitchFamily="18" charset="0"/>
              </a:rPr>
              <a:t>Rigid constitution</a:t>
            </a:r>
            <a:endParaRPr lang="en-US" altLang="en-US" sz="2800">
              <a:latin typeface="Times New Roman" panose="02020603050405020304" pitchFamily="18" charset="0"/>
              <a:cs typeface="Times New Roman" panose="02020603050405020304" pitchFamily="18" charset="0"/>
            </a:endParaRPr>
          </a:p>
          <a:p>
            <a:pPr eaLnBrk="1" hangingPunct="1">
              <a:lnSpc>
                <a:spcPts val="2688"/>
              </a:lnSpc>
              <a:buClr>
                <a:srgbClr val="FFFFFF"/>
              </a:buClr>
              <a:buFont typeface="Times New Roman" panose="02020603050405020304" pitchFamily="18" charset="0"/>
              <a:buAutoNum type="arabicPeriod"/>
            </a:pPr>
            <a:r>
              <a:rPr lang="en-US" altLang="en-US" sz="2800">
                <a:solidFill>
                  <a:srgbClr val="FFFFFF"/>
                </a:solidFill>
                <a:latin typeface="Times New Roman" panose="02020603050405020304" pitchFamily="18" charset="0"/>
                <a:cs typeface="Times New Roman" panose="02020603050405020304" pitchFamily="18" charset="0"/>
              </a:rPr>
              <a:t>Supremacy of the constitution</a:t>
            </a:r>
            <a:endParaRPr lang="en-US" altLang="en-US" sz="2800">
              <a:latin typeface="Times New Roman" panose="02020603050405020304" pitchFamily="18" charset="0"/>
              <a:cs typeface="Times New Roman" panose="02020603050405020304" pitchFamily="18" charset="0"/>
            </a:endParaRPr>
          </a:p>
          <a:p>
            <a:pPr eaLnBrk="1" hangingPunct="1">
              <a:lnSpc>
                <a:spcPts val="2688"/>
              </a:lnSpc>
              <a:buClr>
                <a:srgbClr val="FFFFFF"/>
              </a:buClr>
              <a:buFont typeface="Times New Roman" panose="02020603050405020304" pitchFamily="18" charset="0"/>
              <a:buAutoNum type="arabicPeriod"/>
            </a:pPr>
            <a:r>
              <a:rPr lang="en-US" altLang="en-US" sz="2800">
                <a:solidFill>
                  <a:srgbClr val="FFFFFF"/>
                </a:solidFill>
                <a:latin typeface="Times New Roman" panose="02020603050405020304" pitchFamily="18" charset="0"/>
                <a:cs typeface="Times New Roman" panose="02020603050405020304" pitchFamily="18" charset="0"/>
              </a:rPr>
              <a:t>Division of subjects</a:t>
            </a:r>
            <a:endParaRPr lang="en-US" altLang="en-US" sz="2800">
              <a:latin typeface="Times New Roman" panose="02020603050405020304" pitchFamily="18" charset="0"/>
              <a:cs typeface="Times New Roman" panose="02020603050405020304" pitchFamily="18" charset="0"/>
            </a:endParaRPr>
          </a:p>
          <a:p>
            <a:pPr eaLnBrk="1" hangingPunct="1">
              <a:lnSpc>
                <a:spcPts val="3025"/>
              </a:lnSpc>
              <a:buClr>
                <a:srgbClr val="FFFFFF"/>
              </a:buClr>
              <a:buFont typeface="Times New Roman" panose="02020603050405020304" pitchFamily="18" charset="0"/>
              <a:buAutoNum type="arabicPeriod"/>
            </a:pPr>
            <a:r>
              <a:rPr lang="en-US" altLang="en-US" sz="2800">
                <a:solidFill>
                  <a:srgbClr val="FFFFFF"/>
                </a:solidFill>
                <a:latin typeface="Times New Roman" panose="02020603050405020304" pitchFamily="18" charset="0"/>
                <a:cs typeface="Times New Roman" panose="02020603050405020304" pitchFamily="18" charset="0"/>
              </a:rPr>
              <a:t>Independent judiciary etc.</a:t>
            </a:r>
            <a:endParaRPr lang="en-US" altLang="en-US"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2AB7F93-8F90-42A2-9399-4BAE003270E6}"/>
              </a:ext>
            </a:extLst>
          </p:cNvPr>
          <p:cNvSpPr txBox="1">
            <a:spLocks noGrp="1"/>
          </p:cNvSpPr>
          <p:nvPr>
            <p:ph type="title"/>
          </p:nvPr>
        </p:nvSpPr>
        <p:spPr/>
        <p:txBody>
          <a:bodyPr rtlCol="0">
            <a:normAutofit fontScale="90000"/>
          </a:bodyPr>
          <a:lstStyle/>
          <a:p>
            <a:pPr marL="11430" algn="ctr" eaLnBrk="1" fontAlgn="auto" hangingPunct="1">
              <a:spcBef>
                <a:spcPts val="0"/>
              </a:spcBef>
              <a:spcAft>
                <a:spcPts val="0"/>
              </a:spcAft>
              <a:defRPr/>
            </a:pPr>
            <a:r>
              <a:rPr sz="4800" b="1" dirty="0"/>
              <a:t>UNIVERSAL</a:t>
            </a:r>
            <a:r>
              <a:rPr sz="4800" b="1" spc="-445" dirty="0"/>
              <a:t> </a:t>
            </a:r>
            <a:r>
              <a:rPr sz="4800" b="1" dirty="0"/>
              <a:t>ADU</a:t>
            </a:r>
            <a:r>
              <a:rPr sz="4800" b="1" spc="-445" dirty="0"/>
              <a:t>L</a:t>
            </a:r>
            <a:r>
              <a:rPr sz="4800" b="1" dirty="0"/>
              <a:t>T</a:t>
            </a:r>
            <a:br>
              <a:rPr sz="4800" b="1" dirty="0"/>
            </a:br>
            <a:r>
              <a:rPr sz="4800" b="1" dirty="0"/>
              <a:t>FRANCHISE</a:t>
            </a:r>
          </a:p>
        </p:txBody>
      </p:sp>
      <p:sp>
        <p:nvSpPr>
          <p:cNvPr id="31747" name="object 3">
            <a:extLst>
              <a:ext uri="{FF2B5EF4-FFF2-40B4-BE49-F238E27FC236}">
                <a16:creationId xmlns:a16="http://schemas.microsoft.com/office/drawing/2014/main" id="{90AC3A19-8645-4CED-8F33-40DCC2963590}"/>
              </a:ext>
            </a:extLst>
          </p:cNvPr>
          <p:cNvSpPr txBox="1">
            <a:spLocks noChangeArrowheads="1"/>
          </p:cNvSpPr>
          <p:nvPr/>
        </p:nvSpPr>
        <p:spPr bwMode="auto">
          <a:xfrm>
            <a:off x="904875" y="2651125"/>
            <a:ext cx="7289800"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a:solidFill>
                  <a:srgbClr val="FFFFFF"/>
                </a:solidFill>
                <a:latin typeface="Times New Roman" panose="02020603050405020304" pitchFamily="18" charset="0"/>
                <a:cs typeface="Times New Roman" panose="02020603050405020304" pitchFamily="18" charset="0"/>
              </a:rPr>
              <a:t>Article-326   provides   for   universal   adult franchise  and  evry  citizen  including  both male and female who  is 18 years of age  is given the right to vote without making any discrimination  on  the  basis  of  sex,  caste, colour religion etc.</a:t>
            </a: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53BA763-A2E4-49E0-9BAB-E146AD0FB864}"/>
              </a:ext>
            </a:extLst>
          </p:cNvPr>
          <p:cNvSpPr txBox="1">
            <a:spLocks noGrp="1"/>
          </p:cNvSpPr>
          <p:nvPr>
            <p:ph type="title"/>
          </p:nvPr>
        </p:nvSpPr>
        <p:spPr/>
        <p:txBody>
          <a:bodyPr rtlCol="0"/>
          <a:lstStyle/>
          <a:p>
            <a:pPr marL="1527810" eaLnBrk="1" fontAlgn="auto" hangingPunct="1">
              <a:spcBef>
                <a:spcPts val="0"/>
              </a:spcBef>
              <a:spcAft>
                <a:spcPts val="0"/>
              </a:spcAft>
              <a:defRPr/>
            </a:pPr>
            <a:r>
              <a:rPr sz="5000" dirty="0"/>
              <a:t>SECULAR</a:t>
            </a:r>
            <a:r>
              <a:rPr sz="5000" spc="-25" dirty="0"/>
              <a:t> </a:t>
            </a:r>
            <a:r>
              <a:rPr sz="5000" dirty="0"/>
              <a:t>S</a:t>
            </a:r>
            <a:r>
              <a:rPr sz="5000" spc="-395" dirty="0"/>
              <a:t>T</a:t>
            </a:r>
            <a:r>
              <a:rPr sz="5000" spc="-555" dirty="0"/>
              <a:t>A</a:t>
            </a:r>
            <a:r>
              <a:rPr sz="5000" dirty="0"/>
              <a:t>TE</a:t>
            </a:r>
            <a:endParaRPr sz="5000"/>
          </a:p>
        </p:txBody>
      </p:sp>
      <p:sp>
        <p:nvSpPr>
          <p:cNvPr id="33795" name="object 4">
            <a:extLst>
              <a:ext uri="{FF2B5EF4-FFF2-40B4-BE49-F238E27FC236}">
                <a16:creationId xmlns:a16="http://schemas.microsoft.com/office/drawing/2014/main" id="{D9109836-E4E0-40CE-8402-7E0EA464572B}"/>
              </a:ext>
            </a:extLst>
          </p:cNvPr>
          <p:cNvSpPr txBox="1">
            <a:spLocks noChangeArrowheads="1"/>
          </p:cNvSpPr>
          <p:nvPr/>
        </p:nvSpPr>
        <p:spPr bwMode="auto">
          <a:xfrm>
            <a:off x="746125" y="2700338"/>
            <a:ext cx="786447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90000"/>
              </a:lnSpc>
            </a:pPr>
            <a:r>
              <a:rPr lang="en-US" altLang="en-US" sz="2800">
                <a:solidFill>
                  <a:srgbClr val="FFFFFF"/>
                </a:solidFill>
                <a:latin typeface="Times New Roman" panose="02020603050405020304" pitchFamily="18" charset="0"/>
                <a:cs typeface="Times New Roman" panose="02020603050405020304" pitchFamily="18" charset="0"/>
              </a:rPr>
              <a:t>goodwill. The religious dominations have the right to establish  and  maintain  institutions  for  religious  and charitable   purposes;   to   manage   its   own   affairs   in matters  of  religion;  to  own  and  acquire  movable  and immovable  property  and  to  administer  such  property in accordance with law. But no individual is allowed to misuse his or her religious freedom.</a:t>
            </a:r>
            <a:endParaRPr lang="en-US" altLang="en-US" sz="2800">
              <a:latin typeface="Times New Roman" panose="02020603050405020304" pitchFamily="18" charset="0"/>
              <a:cs typeface="Times New Roman" panose="02020603050405020304" pitchFamily="18" charset="0"/>
            </a:endParaRPr>
          </a:p>
          <a:p>
            <a:pPr algn="just" eaLnBrk="1" hangingPunct="1">
              <a:lnSpc>
                <a:spcPts val="2850"/>
              </a:lnSpc>
            </a:pPr>
            <a:r>
              <a:rPr lang="en-US" altLang="en-US" sz="2800">
                <a:solidFill>
                  <a:srgbClr val="FFFFFF"/>
                </a:solidFill>
                <a:latin typeface="Times New Roman" panose="02020603050405020304" pitchFamily="18" charset="0"/>
                <a:cs typeface="Times New Roman" panose="02020603050405020304" pitchFamily="18" charset="0"/>
              </a:rPr>
              <a:t>See  in  the  case  of  “KESHVANAND  BHARTI  Vs.</a:t>
            </a:r>
            <a:endParaRPr lang="en-US" altLang="en-US" sz="2800">
              <a:latin typeface="Times New Roman" panose="02020603050405020304" pitchFamily="18" charset="0"/>
              <a:cs typeface="Times New Roman" panose="02020603050405020304" pitchFamily="18" charset="0"/>
            </a:endParaRPr>
          </a:p>
          <a:p>
            <a:pPr algn="just" eaLnBrk="1" hangingPunct="1">
              <a:lnSpc>
                <a:spcPts val="3188"/>
              </a:lnSpc>
            </a:pPr>
            <a:r>
              <a:rPr lang="en-US" altLang="en-US" sz="2800">
                <a:solidFill>
                  <a:srgbClr val="FFFFFF"/>
                </a:solidFill>
                <a:latin typeface="Times New Roman" panose="02020603050405020304" pitchFamily="18" charset="0"/>
                <a:cs typeface="Times New Roman" panose="02020603050405020304" pitchFamily="18" charset="0"/>
              </a:rPr>
              <a:t>STATE OF KERLA (A.I.R. 1973, S.C. 1461)</a:t>
            </a:r>
            <a:endParaRPr lang="en-US" altLang="en-US" sz="2800">
              <a:latin typeface="Times New Roman" panose="02020603050405020304" pitchFamily="18" charset="0"/>
              <a:cs typeface="Times New Roman" panose="02020603050405020304" pitchFamily="18" charset="0"/>
            </a:endParaRPr>
          </a:p>
        </p:txBody>
      </p:sp>
      <p:graphicFrame>
        <p:nvGraphicFramePr>
          <p:cNvPr id="3" name="object 3">
            <a:extLst>
              <a:ext uri="{FF2B5EF4-FFF2-40B4-BE49-F238E27FC236}">
                <a16:creationId xmlns:a16="http://schemas.microsoft.com/office/drawing/2014/main" id="{A24A3BB0-135E-459C-80C7-3BA721185F20}"/>
              </a:ext>
            </a:extLst>
          </p:cNvPr>
          <p:cNvGraphicFramePr>
            <a:graphicFrameLocks noGrp="1"/>
          </p:cNvGraphicFramePr>
          <p:nvPr/>
        </p:nvGraphicFramePr>
        <p:xfrm>
          <a:off x="723900" y="1881188"/>
          <a:ext cx="7905750" cy="860425"/>
        </p:xfrm>
        <a:graphic>
          <a:graphicData uri="http://schemas.openxmlformats.org/drawingml/2006/table">
            <a:tbl>
              <a:tblPr firstRow="1" bandRow="1">
                <a:tableStyleId>{2D5ABB26-0587-4C30-8999-92F81FD0307C}</a:tableStyleId>
              </a:tblPr>
              <a:tblGrid>
                <a:gridCol w="2965241">
                  <a:extLst>
                    <a:ext uri="{9D8B030D-6E8A-4147-A177-3AD203B41FA5}">
                      <a16:colId xmlns:a16="http://schemas.microsoft.com/office/drawing/2014/main" val="20000"/>
                    </a:ext>
                  </a:extLst>
                </a:gridCol>
                <a:gridCol w="1544969">
                  <a:extLst>
                    <a:ext uri="{9D8B030D-6E8A-4147-A177-3AD203B41FA5}">
                      <a16:colId xmlns:a16="http://schemas.microsoft.com/office/drawing/2014/main" val="20001"/>
                    </a:ext>
                  </a:extLst>
                </a:gridCol>
                <a:gridCol w="2147707">
                  <a:extLst>
                    <a:ext uri="{9D8B030D-6E8A-4147-A177-3AD203B41FA5}">
                      <a16:colId xmlns:a16="http://schemas.microsoft.com/office/drawing/2014/main" val="20002"/>
                    </a:ext>
                  </a:extLst>
                </a:gridCol>
                <a:gridCol w="1247833">
                  <a:extLst>
                    <a:ext uri="{9D8B030D-6E8A-4147-A177-3AD203B41FA5}">
                      <a16:colId xmlns:a16="http://schemas.microsoft.com/office/drawing/2014/main" val="20003"/>
                    </a:ext>
                  </a:extLst>
                </a:gridCol>
              </a:tblGrid>
              <a:tr h="433390">
                <a:tc>
                  <a:txBody>
                    <a:bodyPr/>
                    <a:lstStyle/>
                    <a:p>
                      <a:pPr marL="34925">
                        <a:lnSpc>
                          <a:spcPct val="100000"/>
                        </a:lnSpc>
                        <a:tabLst>
                          <a:tab pos="1151890" algn="l"/>
                          <a:tab pos="2369820" algn="l"/>
                        </a:tabLst>
                      </a:pPr>
                      <a:r>
                        <a:rPr sz="2800" dirty="0">
                          <a:solidFill>
                            <a:srgbClr val="FFFFFF"/>
                          </a:solidFill>
                          <a:latin typeface="Times New Roman"/>
                          <a:cs typeface="Times New Roman"/>
                        </a:rPr>
                        <a:t>Every	</a:t>
                      </a:r>
                      <a:r>
                        <a:rPr sz="2800" spc="5" dirty="0">
                          <a:solidFill>
                            <a:srgbClr val="FFFFFF"/>
                          </a:solidFill>
                          <a:latin typeface="Times New Roman"/>
                          <a:cs typeface="Times New Roman"/>
                        </a:rPr>
                        <a:t>p</a:t>
                      </a:r>
                      <a:r>
                        <a:rPr sz="2800" dirty="0">
                          <a:solidFill>
                            <a:srgbClr val="FFFFFF"/>
                          </a:solidFill>
                          <a:latin typeface="Times New Roman"/>
                          <a:cs typeface="Times New Roman"/>
                        </a:rPr>
                        <a:t>er</a:t>
                      </a:r>
                      <a:r>
                        <a:rPr sz="2800" spc="5" dirty="0">
                          <a:solidFill>
                            <a:srgbClr val="FFFFFF"/>
                          </a:solidFill>
                          <a:latin typeface="Times New Roman"/>
                          <a:cs typeface="Times New Roman"/>
                        </a:rPr>
                        <a:t>so</a:t>
                      </a:r>
                      <a:r>
                        <a:rPr sz="2800" dirty="0">
                          <a:solidFill>
                            <a:srgbClr val="FFFFFF"/>
                          </a:solidFill>
                          <a:latin typeface="Times New Roman"/>
                          <a:cs typeface="Times New Roman"/>
                        </a:rPr>
                        <a:t>n	h</a:t>
                      </a:r>
                      <a:r>
                        <a:rPr sz="2800" spc="-15" dirty="0">
                          <a:solidFill>
                            <a:srgbClr val="FFFFFF"/>
                          </a:solidFill>
                          <a:latin typeface="Times New Roman"/>
                          <a:cs typeface="Times New Roman"/>
                        </a:rPr>
                        <a:t>a</a:t>
                      </a:r>
                      <a:r>
                        <a:rPr sz="2800" dirty="0">
                          <a:solidFill>
                            <a:srgbClr val="FFFFFF"/>
                          </a:solidFill>
                          <a:latin typeface="Times New Roman"/>
                          <a:cs typeface="Times New Roman"/>
                        </a:rPr>
                        <a:t>s</a:t>
                      </a:r>
                      <a:endParaRPr sz="2800">
                        <a:latin typeface="Times New Roman"/>
                        <a:cs typeface="Times New Roman"/>
                      </a:endParaRPr>
                    </a:p>
                  </a:txBody>
                  <a:tcPr marL="0" marR="0" marT="0" marB="0"/>
                </a:tc>
                <a:tc>
                  <a:txBody>
                    <a:bodyPr/>
                    <a:lstStyle/>
                    <a:p>
                      <a:pPr marL="143510">
                        <a:lnSpc>
                          <a:spcPct val="100000"/>
                        </a:lnSpc>
                        <a:tabLst>
                          <a:tab pos="845819" algn="l"/>
                        </a:tabLst>
                      </a:pPr>
                      <a:r>
                        <a:rPr sz="2800" dirty="0">
                          <a:solidFill>
                            <a:srgbClr val="FFFFFF"/>
                          </a:solidFill>
                          <a:latin typeface="Times New Roman"/>
                          <a:cs typeface="Times New Roman"/>
                        </a:rPr>
                        <a:t>t</a:t>
                      </a:r>
                      <a:r>
                        <a:rPr sz="2800" spc="5" dirty="0">
                          <a:solidFill>
                            <a:srgbClr val="FFFFFF"/>
                          </a:solidFill>
                          <a:latin typeface="Times New Roman"/>
                          <a:cs typeface="Times New Roman"/>
                        </a:rPr>
                        <a:t>h</a:t>
                      </a:r>
                      <a:r>
                        <a:rPr sz="2800" dirty="0">
                          <a:solidFill>
                            <a:srgbClr val="FFFFFF"/>
                          </a:solidFill>
                          <a:latin typeface="Times New Roman"/>
                          <a:cs typeface="Times New Roman"/>
                        </a:rPr>
                        <a:t>e	right</a:t>
                      </a:r>
                      <a:endParaRPr sz="2800">
                        <a:latin typeface="Times New Roman"/>
                        <a:cs typeface="Times New Roman"/>
                      </a:endParaRPr>
                    </a:p>
                  </a:txBody>
                  <a:tcPr marL="0" marR="0" marT="0" marB="0"/>
                </a:tc>
                <a:tc>
                  <a:txBody>
                    <a:bodyPr/>
                    <a:lstStyle/>
                    <a:p>
                      <a:pPr marL="239395">
                        <a:lnSpc>
                          <a:spcPct val="100000"/>
                        </a:lnSpc>
                        <a:tabLst>
                          <a:tab pos="783590" algn="l"/>
                        </a:tabLst>
                      </a:pPr>
                      <a:r>
                        <a:rPr sz="2800" dirty="0">
                          <a:solidFill>
                            <a:srgbClr val="FFFFFF"/>
                          </a:solidFill>
                          <a:latin typeface="Times New Roman"/>
                          <a:cs typeface="Times New Roman"/>
                        </a:rPr>
                        <a:t>to	</a:t>
                      </a:r>
                      <a:r>
                        <a:rPr sz="2800" spc="5" dirty="0">
                          <a:solidFill>
                            <a:srgbClr val="FFFFFF"/>
                          </a:solidFill>
                          <a:latin typeface="Times New Roman"/>
                          <a:cs typeface="Times New Roman"/>
                        </a:rPr>
                        <a:t>p</a:t>
                      </a:r>
                      <a:r>
                        <a:rPr sz="2800" dirty="0">
                          <a:solidFill>
                            <a:srgbClr val="FFFFFF"/>
                          </a:solidFill>
                          <a:latin typeface="Times New Roman"/>
                          <a:cs typeface="Times New Roman"/>
                        </a:rPr>
                        <a:t>racti</a:t>
                      </a:r>
                      <a:r>
                        <a:rPr sz="2800" spc="5" dirty="0">
                          <a:solidFill>
                            <a:srgbClr val="FFFFFF"/>
                          </a:solidFill>
                          <a:latin typeface="Times New Roman"/>
                          <a:cs typeface="Times New Roman"/>
                        </a:rPr>
                        <a:t>s</a:t>
                      </a:r>
                      <a:r>
                        <a:rPr sz="2800" spc="-10" dirty="0">
                          <a:solidFill>
                            <a:srgbClr val="FFFFFF"/>
                          </a:solidFill>
                          <a:latin typeface="Times New Roman"/>
                          <a:cs typeface="Times New Roman"/>
                        </a:rPr>
                        <a:t>e</a:t>
                      </a:r>
                      <a:r>
                        <a:rPr sz="2800" dirty="0">
                          <a:solidFill>
                            <a:srgbClr val="FFFFFF"/>
                          </a:solidFill>
                          <a:latin typeface="Times New Roman"/>
                          <a:cs typeface="Times New Roman"/>
                        </a:rPr>
                        <a:t>,</a:t>
                      </a:r>
                      <a:endParaRPr sz="2800">
                        <a:latin typeface="Times New Roman"/>
                        <a:cs typeface="Times New Roman"/>
                      </a:endParaRPr>
                    </a:p>
                  </a:txBody>
                  <a:tcPr marL="0" marR="0" marT="0" marB="0"/>
                </a:tc>
                <a:tc>
                  <a:txBody>
                    <a:bodyPr/>
                    <a:lstStyle/>
                    <a:p>
                      <a:pPr marL="97155">
                        <a:lnSpc>
                          <a:spcPct val="100000"/>
                        </a:lnSpc>
                      </a:pPr>
                      <a:r>
                        <a:rPr sz="2800" dirty="0">
                          <a:solidFill>
                            <a:srgbClr val="FFFFFF"/>
                          </a:solidFill>
                          <a:latin typeface="Times New Roman"/>
                          <a:cs typeface="Times New Roman"/>
                        </a:rPr>
                        <a:t>p</a:t>
                      </a:r>
                      <a:r>
                        <a:rPr sz="2800" spc="5" dirty="0">
                          <a:solidFill>
                            <a:srgbClr val="FFFFFF"/>
                          </a:solidFill>
                          <a:latin typeface="Times New Roman"/>
                          <a:cs typeface="Times New Roman"/>
                        </a:rPr>
                        <a:t>r</a:t>
                      </a:r>
                      <a:r>
                        <a:rPr sz="2800" dirty="0">
                          <a:solidFill>
                            <a:srgbClr val="FFFFFF"/>
                          </a:solidFill>
                          <a:latin typeface="Times New Roman"/>
                          <a:cs typeface="Times New Roman"/>
                        </a:rPr>
                        <a:t>ofess,</a:t>
                      </a:r>
                      <a:endParaRPr sz="2800">
                        <a:latin typeface="Times New Roman"/>
                        <a:cs typeface="Times New Roman"/>
                      </a:endParaRPr>
                    </a:p>
                  </a:txBody>
                  <a:tcPr marL="0" marR="0" marT="0" marB="0"/>
                </a:tc>
                <a:extLst>
                  <a:ext uri="{0D108BD9-81ED-4DB2-BD59-A6C34878D82A}">
                    <a16:rowId xmlns:a16="http://schemas.microsoft.com/office/drawing/2014/main" val="10000"/>
                  </a:ext>
                </a:extLst>
              </a:tr>
              <a:tr h="427035">
                <a:tc>
                  <a:txBody>
                    <a:bodyPr/>
                    <a:lstStyle/>
                    <a:p>
                      <a:pPr marL="34925">
                        <a:lnSpc>
                          <a:spcPct val="100000"/>
                        </a:lnSpc>
                        <a:tabLst>
                          <a:tab pos="1778635" algn="l"/>
                        </a:tabLst>
                      </a:pPr>
                      <a:r>
                        <a:rPr sz="2800" dirty="0">
                          <a:solidFill>
                            <a:srgbClr val="FFFFFF"/>
                          </a:solidFill>
                          <a:latin typeface="Times New Roman"/>
                          <a:cs typeface="Times New Roman"/>
                        </a:rPr>
                        <a:t>p</a:t>
                      </a:r>
                      <a:r>
                        <a:rPr sz="2800" spc="5" dirty="0">
                          <a:solidFill>
                            <a:srgbClr val="FFFFFF"/>
                          </a:solidFill>
                          <a:latin typeface="Times New Roman"/>
                          <a:cs typeface="Times New Roman"/>
                        </a:rPr>
                        <a:t>r</a:t>
                      </a:r>
                      <a:r>
                        <a:rPr sz="2800" dirty="0">
                          <a:solidFill>
                            <a:srgbClr val="FFFFFF"/>
                          </a:solidFill>
                          <a:latin typeface="Times New Roman"/>
                          <a:cs typeface="Times New Roman"/>
                        </a:rPr>
                        <a:t>o</a:t>
                      </a:r>
                      <a:r>
                        <a:rPr sz="2800" spc="5" dirty="0">
                          <a:solidFill>
                            <a:srgbClr val="FFFFFF"/>
                          </a:solidFill>
                          <a:latin typeface="Times New Roman"/>
                          <a:cs typeface="Times New Roman"/>
                        </a:rPr>
                        <a:t>p</a:t>
                      </a:r>
                      <a:r>
                        <a:rPr sz="2800" dirty="0">
                          <a:solidFill>
                            <a:srgbClr val="FFFFFF"/>
                          </a:solidFill>
                          <a:latin typeface="Times New Roman"/>
                          <a:cs typeface="Times New Roman"/>
                        </a:rPr>
                        <a:t>agate	h</a:t>
                      </a:r>
                      <a:r>
                        <a:rPr sz="2800" spc="5" dirty="0">
                          <a:solidFill>
                            <a:srgbClr val="FFFFFF"/>
                          </a:solidFill>
                          <a:latin typeface="Times New Roman"/>
                          <a:cs typeface="Times New Roman"/>
                        </a:rPr>
                        <a:t>i</a:t>
                      </a:r>
                      <a:r>
                        <a:rPr sz="2800" dirty="0">
                          <a:solidFill>
                            <a:srgbClr val="FFFFFF"/>
                          </a:solidFill>
                          <a:latin typeface="Times New Roman"/>
                          <a:cs typeface="Times New Roman"/>
                        </a:rPr>
                        <a:t>s/</a:t>
                      </a:r>
                      <a:r>
                        <a:rPr sz="2800" spc="10" dirty="0">
                          <a:solidFill>
                            <a:srgbClr val="FFFFFF"/>
                          </a:solidFill>
                          <a:latin typeface="Times New Roman"/>
                          <a:cs typeface="Times New Roman"/>
                        </a:rPr>
                        <a:t>h</a:t>
                      </a:r>
                      <a:r>
                        <a:rPr sz="2800" dirty="0">
                          <a:solidFill>
                            <a:srgbClr val="FFFFFF"/>
                          </a:solidFill>
                          <a:latin typeface="Times New Roman"/>
                          <a:cs typeface="Times New Roman"/>
                        </a:rPr>
                        <a:t>er</a:t>
                      </a:r>
                      <a:endParaRPr sz="2800">
                        <a:latin typeface="Times New Roman"/>
                        <a:cs typeface="Times New Roman"/>
                      </a:endParaRPr>
                    </a:p>
                  </a:txBody>
                  <a:tcPr marL="0" marR="0" marT="0" marB="0"/>
                </a:tc>
                <a:tc>
                  <a:txBody>
                    <a:bodyPr/>
                    <a:lstStyle/>
                    <a:p>
                      <a:pPr marL="123189">
                        <a:lnSpc>
                          <a:spcPct val="100000"/>
                        </a:lnSpc>
                      </a:pPr>
                      <a:r>
                        <a:rPr sz="2800" dirty="0">
                          <a:solidFill>
                            <a:srgbClr val="FFFFFF"/>
                          </a:solidFill>
                          <a:latin typeface="Times New Roman"/>
                          <a:cs typeface="Times New Roman"/>
                        </a:rPr>
                        <a:t>reli</a:t>
                      </a:r>
                      <a:r>
                        <a:rPr sz="2800" spc="5" dirty="0">
                          <a:solidFill>
                            <a:srgbClr val="FFFFFF"/>
                          </a:solidFill>
                          <a:latin typeface="Times New Roman"/>
                          <a:cs typeface="Times New Roman"/>
                        </a:rPr>
                        <a:t>g</a:t>
                      </a:r>
                      <a:r>
                        <a:rPr sz="2800" dirty="0">
                          <a:solidFill>
                            <a:srgbClr val="FFFFFF"/>
                          </a:solidFill>
                          <a:latin typeface="Times New Roman"/>
                          <a:cs typeface="Times New Roman"/>
                        </a:rPr>
                        <a:t>i</a:t>
                      </a:r>
                      <a:r>
                        <a:rPr sz="2800" spc="5" dirty="0">
                          <a:solidFill>
                            <a:srgbClr val="FFFFFF"/>
                          </a:solidFill>
                          <a:latin typeface="Times New Roman"/>
                          <a:cs typeface="Times New Roman"/>
                        </a:rPr>
                        <a:t>o</a:t>
                      </a:r>
                      <a:r>
                        <a:rPr sz="2800" dirty="0">
                          <a:solidFill>
                            <a:srgbClr val="FFFFFF"/>
                          </a:solidFill>
                          <a:latin typeface="Times New Roman"/>
                          <a:cs typeface="Times New Roman"/>
                        </a:rPr>
                        <a:t>n</a:t>
                      </a:r>
                      <a:endParaRPr sz="2800">
                        <a:latin typeface="Times New Roman"/>
                        <a:cs typeface="Times New Roman"/>
                      </a:endParaRPr>
                    </a:p>
                  </a:txBody>
                  <a:tcPr marL="0" marR="0" marT="0" marB="0"/>
                </a:tc>
                <a:tc>
                  <a:txBody>
                    <a:bodyPr/>
                    <a:lstStyle/>
                    <a:p>
                      <a:pPr marL="27940">
                        <a:lnSpc>
                          <a:spcPct val="100000"/>
                        </a:lnSpc>
                        <a:tabLst>
                          <a:tab pos="1772920" algn="l"/>
                        </a:tabLst>
                      </a:pPr>
                      <a:r>
                        <a:rPr sz="2800" dirty="0">
                          <a:solidFill>
                            <a:srgbClr val="FFFFFF"/>
                          </a:solidFill>
                          <a:latin typeface="Times New Roman"/>
                          <a:cs typeface="Times New Roman"/>
                        </a:rPr>
                        <a:t>a</a:t>
                      </a:r>
                      <a:r>
                        <a:rPr sz="2800" spc="-15" dirty="0">
                          <a:solidFill>
                            <a:srgbClr val="FFFFFF"/>
                          </a:solidFill>
                          <a:latin typeface="Times New Roman"/>
                          <a:cs typeface="Times New Roman"/>
                        </a:rPr>
                        <a:t>c</a:t>
                      </a:r>
                      <a:r>
                        <a:rPr sz="2800" dirty="0">
                          <a:solidFill>
                            <a:srgbClr val="FFFFFF"/>
                          </a:solidFill>
                          <a:latin typeface="Times New Roman"/>
                          <a:cs typeface="Times New Roman"/>
                        </a:rPr>
                        <a:t>cor</a:t>
                      </a:r>
                      <a:r>
                        <a:rPr sz="2800" spc="5" dirty="0">
                          <a:solidFill>
                            <a:srgbClr val="FFFFFF"/>
                          </a:solidFill>
                          <a:latin typeface="Times New Roman"/>
                          <a:cs typeface="Times New Roman"/>
                        </a:rPr>
                        <a:t>d</a:t>
                      </a:r>
                      <a:r>
                        <a:rPr sz="2800" dirty="0">
                          <a:solidFill>
                            <a:srgbClr val="FFFFFF"/>
                          </a:solidFill>
                          <a:latin typeface="Times New Roman"/>
                          <a:cs typeface="Times New Roman"/>
                        </a:rPr>
                        <a:t>i</a:t>
                      </a:r>
                      <a:r>
                        <a:rPr sz="2800" spc="5" dirty="0">
                          <a:solidFill>
                            <a:srgbClr val="FFFFFF"/>
                          </a:solidFill>
                          <a:latin typeface="Times New Roman"/>
                          <a:cs typeface="Times New Roman"/>
                        </a:rPr>
                        <a:t>n</a:t>
                      </a:r>
                      <a:r>
                        <a:rPr sz="2800" dirty="0">
                          <a:solidFill>
                            <a:srgbClr val="FFFFFF"/>
                          </a:solidFill>
                          <a:latin typeface="Times New Roman"/>
                          <a:cs typeface="Times New Roman"/>
                        </a:rPr>
                        <a:t>g	to</a:t>
                      </a:r>
                      <a:endParaRPr sz="2800">
                        <a:latin typeface="Times New Roman"/>
                        <a:cs typeface="Times New Roman"/>
                      </a:endParaRPr>
                    </a:p>
                  </a:txBody>
                  <a:tcPr marL="0" marR="0" marT="0" marB="0"/>
                </a:tc>
                <a:tc>
                  <a:txBody>
                    <a:bodyPr/>
                    <a:lstStyle/>
                    <a:p>
                      <a:pPr marL="245110">
                        <a:lnSpc>
                          <a:spcPct val="100000"/>
                        </a:lnSpc>
                      </a:pPr>
                      <a:r>
                        <a:rPr sz="2800" dirty="0">
                          <a:solidFill>
                            <a:srgbClr val="FFFFFF"/>
                          </a:solidFill>
                          <a:latin typeface="Times New Roman"/>
                          <a:cs typeface="Times New Roman"/>
                        </a:rPr>
                        <a:t>h</a:t>
                      </a:r>
                      <a:r>
                        <a:rPr sz="2800" spc="5" dirty="0">
                          <a:solidFill>
                            <a:srgbClr val="FFFFFF"/>
                          </a:solidFill>
                          <a:latin typeface="Times New Roman"/>
                          <a:cs typeface="Times New Roman"/>
                        </a:rPr>
                        <a:t>i</a:t>
                      </a:r>
                      <a:r>
                        <a:rPr sz="2800" dirty="0">
                          <a:solidFill>
                            <a:srgbClr val="FFFFFF"/>
                          </a:solidFill>
                          <a:latin typeface="Times New Roman"/>
                          <a:cs typeface="Times New Roman"/>
                        </a:rPr>
                        <a:t>s/her</a:t>
                      </a:r>
                      <a:endParaRPr sz="2800">
                        <a:latin typeface="Times New Roman"/>
                        <a:cs typeface="Times New Roman"/>
                      </a:endParaRPr>
                    </a:p>
                  </a:txBody>
                  <a:tcPr marL="0" marR="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A73532B-E0FA-48EB-A32E-AE603C443D97}"/>
              </a:ext>
            </a:extLst>
          </p:cNvPr>
          <p:cNvSpPr txBox="1">
            <a:spLocks noGrp="1"/>
          </p:cNvSpPr>
          <p:nvPr>
            <p:ph type="title"/>
          </p:nvPr>
        </p:nvSpPr>
        <p:spPr/>
        <p:txBody>
          <a:bodyPr rtlCol="0">
            <a:normAutofit fontScale="90000"/>
          </a:bodyPr>
          <a:lstStyle/>
          <a:p>
            <a:pPr marL="212725" algn="ctr">
              <a:spcBef>
                <a:spcPts val="0"/>
              </a:spcBef>
              <a:defRPr/>
            </a:pPr>
            <a:r>
              <a:rPr sz="4900" b="1" spc="-30" dirty="0">
                <a:latin typeface="Times New Roman" panose="02020603050405020304" pitchFamily="18" charset="0"/>
                <a:cs typeface="Times New Roman" panose="02020603050405020304" pitchFamily="18" charset="0"/>
              </a:rPr>
              <a:t>LIMITED</a:t>
            </a:r>
            <a:r>
              <a:rPr sz="4900" b="1" spc="-5" dirty="0">
                <a:latin typeface="Times New Roman" panose="02020603050405020304" pitchFamily="18" charset="0"/>
                <a:cs typeface="Times New Roman" panose="02020603050405020304" pitchFamily="18" charset="0"/>
              </a:rPr>
              <a:t> </a:t>
            </a:r>
            <a:r>
              <a:rPr sz="4900" b="1" spc="-25" dirty="0">
                <a:latin typeface="Times New Roman" panose="02020603050405020304" pitchFamily="18" charset="0"/>
                <a:cs typeface="Times New Roman" panose="02020603050405020304" pitchFamily="18" charset="0"/>
              </a:rPr>
              <a:t>P</a:t>
            </a:r>
            <a:r>
              <a:rPr sz="4900" b="1" spc="-35" dirty="0">
                <a:latin typeface="Times New Roman" panose="02020603050405020304" pitchFamily="18" charset="0"/>
                <a:cs typeface="Times New Roman" panose="02020603050405020304" pitchFamily="18" charset="0"/>
              </a:rPr>
              <a:t>OWERS</a:t>
            </a:r>
            <a:r>
              <a:rPr sz="4900" b="1" spc="-5" dirty="0">
                <a:latin typeface="Times New Roman" panose="02020603050405020304" pitchFamily="18" charset="0"/>
                <a:cs typeface="Times New Roman" panose="02020603050405020304" pitchFamily="18" charset="0"/>
              </a:rPr>
              <a:t> </a:t>
            </a:r>
            <a:r>
              <a:rPr sz="4900" b="1" spc="-35" dirty="0">
                <a:latin typeface="Times New Roman" panose="02020603050405020304" pitchFamily="18" charset="0"/>
                <a:cs typeface="Times New Roman" panose="02020603050405020304" pitchFamily="18" charset="0"/>
              </a:rPr>
              <a:t>O</a:t>
            </a:r>
            <a:r>
              <a:rPr sz="4900" b="1" spc="-30" dirty="0">
                <a:latin typeface="Times New Roman" panose="02020603050405020304" pitchFamily="18" charset="0"/>
                <a:cs typeface="Times New Roman" panose="02020603050405020304" pitchFamily="18" charset="0"/>
              </a:rPr>
              <a:t>F</a:t>
            </a:r>
            <a:r>
              <a:rPr sz="4900" b="1" spc="-95" dirty="0">
                <a:latin typeface="Times New Roman" panose="02020603050405020304" pitchFamily="18" charset="0"/>
                <a:cs typeface="Times New Roman" panose="02020603050405020304" pitchFamily="18" charset="0"/>
              </a:rPr>
              <a:t> </a:t>
            </a:r>
            <a:r>
              <a:rPr sz="4900" b="1" spc="-35" dirty="0">
                <a:latin typeface="Times New Roman" panose="02020603050405020304" pitchFamily="18" charset="0"/>
                <a:cs typeface="Times New Roman" panose="02020603050405020304" pitchFamily="18" charset="0"/>
              </a:rPr>
              <a:t>THE</a:t>
            </a:r>
            <a:r>
              <a:rPr lang="en-IN" sz="4900" b="1" spc="-35" dirty="0">
                <a:latin typeface="Times New Roman" panose="02020603050405020304" pitchFamily="18" charset="0"/>
                <a:cs typeface="Times New Roman" panose="02020603050405020304" pitchFamily="18" charset="0"/>
              </a:rPr>
              <a:t> </a:t>
            </a:r>
            <a:r>
              <a:rPr lang="en-US" sz="4900" b="1" spc="-475" dirty="0">
                <a:solidFill>
                  <a:srgbClr val="FFFFFF"/>
                </a:solidFill>
                <a:latin typeface="Times New Roman" panose="02020603050405020304" pitchFamily="18" charset="0"/>
                <a:cs typeface="Times New Roman" panose="02020603050405020304" pitchFamily="18" charset="0"/>
              </a:rPr>
              <a:t>P</a:t>
            </a:r>
            <a:r>
              <a:rPr lang="en-US" sz="4900" b="1" spc="-30" dirty="0">
                <a:solidFill>
                  <a:srgbClr val="FFFFFF"/>
                </a:solidFill>
                <a:latin typeface="Times New Roman" panose="02020603050405020304" pitchFamily="18" charset="0"/>
                <a:cs typeface="Times New Roman" panose="02020603050405020304" pitchFamily="18" charset="0"/>
              </a:rPr>
              <a:t>ARLIA</a:t>
            </a:r>
            <a:r>
              <a:rPr lang="en-US" sz="4900" b="1" spc="-40" dirty="0">
                <a:solidFill>
                  <a:srgbClr val="FFFFFF"/>
                </a:solidFill>
                <a:latin typeface="Times New Roman" panose="02020603050405020304" pitchFamily="18" charset="0"/>
                <a:cs typeface="Times New Roman" panose="02020603050405020304" pitchFamily="18" charset="0"/>
              </a:rPr>
              <a:t>M</a:t>
            </a:r>
            <a:r>
              <a:rPr lang="en-US" sz="4900" b="1" spc="-35" dirty="0">
                <a:solidFill>
                  <a:srgbClr val="FFFFFF"/>
                </a:solidFill>
                <a:latin typeface="Times New Roman" panose="02020603050405020304" pitchFamily="18" charset="0"/>
                <a:cs typeface="Times New Roman" panose="02020603050405020304" pitchFamily="18" charset="0"/>
              </a:rPr>
              <a:t>ENT</a:t>
            </a:r>
            <a:br>
              <a:rPr lang="en-US" sz="4900" dirty="0">
                <a:latin typeface="Times New Roman"/>
                <a:cs typeface="Times New Roman"/>
              </a:rPr>
            </a:br>
            <a:endParaRPr sz="4900" b="1" dirty="0">
              <a:latin typeface="Times New Roman" panose="02020603050405020304" pitchFamily="18" charset="0"/>
              <a:cs typeface="Times New Roman" panose="02020603050405020304" pitchFamily="18" charset="0"/>
            </a:endParaRPr>
          </a:p>
        </p:txBody>
      </p:sp>
      <p:sp>
        <p:nvSpPr>
          <p:cNvPr id="35844" name="object 4">
            <a:extLst>
              <a:ext uri="{FF2B5EF4-FFF2-40B4-BE49-F238E27FC236}">
                <a16:creationId xmlns:a16="http://schemas.microsoft.com/office/drawing/2014/main" id="{BD3104B4-AB5F-4C3A-AA3B-2C953A6E9BD0}"/>
              </a:ext>
            </a:extLst>
          </p:cNvPr>
          <p:cNvSpPr txBox="1">
            <a:spLocks noChangeArrowheads="1"/>
          </p:cNvSpPr>
          <p:nvPr/>
        </p:nvSpPr>
        <p:spPr bwMode="auto">
          <a:xfrm>
            <a:off x="793750" y="2184400"/>
            <a:ext cx="70104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pPr>
            <a:r>
              <a:rPr lang="en-US" altLang="en-US" sz="3000">
                <a:solidFill>
                  <a:srgbClr val="FFFFFF"/>
                </a:solidFill>
                <a:latin typeface="Times New Roman" panose="02020603050405020304" pitchFamily="18" charset="0"/>
                <a:cs typeface="Times New Roman" panose="02020603050405020304" pitchFamily="18" charset="0"/>
              </a:rPr>
              <a:t>Indian Parliament is non-sovereign. There are limitations on the powers of the Parliament-</a:t>
            </a:r>
            <a:endParaRPr lang="en-US" altLang="en-US" sz="3000">
              <a:latin typeface="Times New Roman" panose="02020603050405020304" pitchFamily="18" charset="0"/>
              <a:cs typeface="Times New Roman" panose="02020603050405020304" pitchFamily="18" charset="0"/>
            </a:endParaRPr>
          </a:p>
        </p:txBody>
      </p:sp>
      <p:sp>
        <p:nvSpPr>
          <p:cNvPr id="35845" name="object 5">
            <a:extLst>
              <a:ext uri="{FF2B5EF4-FFF2-40B4-BE49-F238E27FC236}">
                <a16:creationId xmlns:a16="http://schemas.microsoft.com/office/drawing/2014/main" id="{580690B1-09F4-48EF-B72F-C2DF3E38DF28}"/>
              </a:ext>
            </a:extLst>
          </p:cNvPr>
          <p:cNvSpPr txBox="1">
            <a:spLocks noChangeArrowheads="1"/>
          </p:cNvSpPr>
          <p:nvPr/>
        </p:nvSpPr>
        <p:spPr bwMode="auto">
          <a:xfrm>
            <a:off x="642938" y="2914650"/>
            <a:ext cx="7815262"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2300" indent="-609600">
              <a:tabLst>
                <a:tab pos="622300" algn="l"/>
              </a:tabLst>
              <a:defRPr>
                <a:solidFill>
                  <a:schemeClr val="tx1"/>
                </a:solidFill>
                <a:latin typeface="Calibri" panose="020F0502020204030204" pitchFamily="34" charset="0"/>
              </a:defRPr>
            </a:lvl1pPr>
            <a:lvl2pPr marL="742950" indent="-285750">
              <a:tabLst>
                <a:tab pos="622300" algn="l"/>
              </a:tabLst>
              <a:defRPr>
                <a:solidFill>
                  <a:schemeClr val="tx1"/>
                </a:solidFill>
                <a:latin typeface="Calibri" panose="020F0502020204030204" pitchFamily="34" charset="0"/>
              </a:defRPr>
            </a:lvl2pPr>
            <a:lvl3pPr marL="1143000" indent="-228600">
              <a:tabLst>
                <a:tab pos="622300" algn="l"/>
              </a:tabLst>
              <a:defRPr>
                <a:solidFill>
                  <a:schemeClr val="tx1"/>
                </a:solidFill>
                <a:latin typeface="Calibri" panose="020F0502020204030204" pitchFamily="34" charset="0"/>
              </a:defRPr>
            </a:lvl3pPr>
            <a:lvl4pPr marL="1600200" indent="-228600">
              <a:tabLst>
                <a:tab pos="622300" algn="l"/>
              </a:tabLst>
              <a:defRPr>
                <a:solidFill>
                  <a:schemeClr val="tx1"/>
                </a:solidFill>
                <a:latin typeface="Calibri" panose="020F0502020204030204" pitchFamily="34" charset="0"/>
              </a:defRPr>
            </a:lvl4pPr>
            <a:lvl5pPr marL="2057400" indent="-228600">
              <a:tabLst>
                <a:tab pos="62230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62230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62230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62230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622300" algn="l"/>
              </a:tabLst>
              <a:defRPr>
                <a:solidFill>
                  <a:schemeClr val="tx1"/>
                </a:solidFill>
                <a:latin typeface="Calibri" panose="020F0502020204030204" pitchFamily="34" charset="0"/>
              </a:defRPr>
            </a:lvl9pPr>
          </a:lstStyle>
          <a:p>
            <a:pPr algn="just" eaLnBrk="1" hangingPunct="1">
              <a:lnSpc>
                <a:spcPct val="80000"/>
              </a:lnSpc>
              <a:buClr>
                <a:srgbClr val="FFFFFF"/>
              </a:buClr>
              <a:buFont typeface="Times New Roman" panose="02020603050405020304" pitchFamily="18" charset="0"/>
              <a:buAutoNum type="arabicPeriod"/>
            </a:pPr>
            <a:r>
              <a:rPr lang="en-US" altLang="en-US" sz="3000">
                <a:solidFill>
                  <a:srgbClr val="FFFFFF"/>
                </a:solidFill>
                <a:latin typeface="Times New Roman" panose="02020603050405020304" pitchFamily="18" charset="0"/>
                <a:cs typeface="Times New Roman" panose="02020603050405020304" pitchFamily="18" charset="0"/>
              </a:rPr>
              <a:t>It can pass laws on those subjects which have been entrusted to it by the constitution.</a:t>
            </a:r>
            <a:endParaRPr lang="en-US" altLang="en-US" sz="3000">
              <a:latin typeface="Times New Roman" panose="02020603050405020304" pitchFamily="18" charset="0"/>
              <a:cs typeface="Times New Roman" panose="02020603050405020304" pitchFamily="18" charset="0"/>
            </a:endParaRPr>
          </a:p>
          <a:p>
            <a:pPr algn="just" eaLnBrk="1" hangingPunct="1">
              <a:lnSpc>
                <a:spcPct val="80000"/>
              </a:lnSpc>
              <a:buClr>
                <a:srgbClr val="FFFFFF"/>
              </a:buClr>
              <a:buFont typeface="Times New Roman" panose="02020603050405020304" pitchFamily="18" charset="0"/>
              <a:buAutoNum type="arabicPeriod"/>
            </a:pPr>
            <a:r>
              <a:rPr lang="en-US" altLang="en-US" sz="3000">
                <a:solidFill>
                  <a:srgbClr val="FFFFFF"/>
                </a:solidFill>
                <a:latin typeface="Times New Roman" panose="02020603050405020304" pitchFamily="18" charset="0"/>
                <a:cs typeface="Times New Roman" panose="02020603050405020304" pitchFamily="18" charset="0"/>
              </a:rPr>
              <a:t>The  bills  passed  by  the  Parliament  need  the approval of the President.</a:t>
            </a:r>
            <a:endParaRPr lang="en-US" altLang="en-US" sz="3000">
              <a:latin typeface="Times New Roman" panose="02020603050405020304" pitchFamily="18" charset="0"/>
              <a:cs typeface="Times New Roman" panose="02020603050405020304" pitchFamily="18" charset="0"/>
            </a:endParaRPr>
          </a:p>
          <a:p>
            <a:pPr algn="just" eaLnBrk="1" hangingPunct="1">
              <a:lnSpc>
                <a:spcPct val="80000"/>
              </a:lnSpc>
              <a:buClr>
                <a:srgbClr val="FFFFFF"/>
              </a:buClr>
              <a:buFont typeface="Times New Roman" panose="02020603050405020304" pitchFamily="18" charset="0"/>
              <a:buAutoNum type="arabicPeriod"/>
            </a:pPr>
            <a:r>
              <a:rPr lang="en-US" altLang="en-US" sz="3000">
                <a:solidFill>
                  <a:srgbClr val="FFFFFF"/>
                </a:solidFill>
                <a:latin typeface="Times New Roman" panose="02020603050405020304" pitchFamily="18" charset="0"/>
                <a:cs typeface="Times New Roman" panose="02020603050405020304" pitchFamily="18" charset="0"/>
              </a:rPr>
              <a:t>The supreme court can exercise the powers of judicial  review  over  the  laws  passed  by  the parliament  and  can  declare  unconstitutional the  laws  which  it  considers  are  against  the constitution.</a:t>
            </a:r>
            <a:endParaRPr lang="en-US" altLang="en-US" sz="3000">
              <a:latin typeface="Times New Roman" panose="02020603050405020304" pitchFamily="18" charset="0"/>
              <a:cs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9CEE901-0CA5-40AC-BADC-FAC29D0469C3}"/>
              </a:ext>
            </a:extLst>
          </p:cNvPr>
          <p:cNvSpPr txBox="1">
            <a:spLocks noGrp="1"/>
          </p:cNvSpPr>
          <p:nvPr>
            <p:ph type="title"/>
          </p:nvPr>
        </p:nvSpPr>
        <p:spPr/>
        <p:txBody>
          <a:bodyPr rtlCol="0">
            <a:normAutofit fontScale="90000"/>
          </a:bodyPr>
          <a:lstStyle/>
          <a:p>
            <a:pPr algn="ctr" eaLnBrk="1" fontAlgn="auto" hangingPunct="1">
              <a:spcBef>
                <a:spcPts val="0"/>
              </a:spcBef>
              <a:spcAft>
                <a:spcPts val="0"/>
              </a:spcAft>
              <a:defRPr/>
            </a:pPr>
            <a:r>
              <a:rPr sz="4900" b="1" spc="-30" dirty="0">
                <a:latin typeface="Times New Roman" panose="02020603050405020304" pitchFamily="18" charset="0"/>
                <a:cs typeface="Times New Roman" panose="02020603050405020304" pitchFamily="18" charset="0"/>
              </a:rPr>
              <a:t>SINGL</a:t>
            </a:r>
            <a:r>
              <a:rPr sz="4900" b="1" spc="-25" dirty="0">
                <a:latin typeface="Times New Roman" panose="02020603050405020304" pitchFamily="18" charset="0"/>
                <a:cs typeface="Times New Roman" panose="02020603050405020304" pitchFamily="18" charset="0"/>
              </a:rPr>
              <a:t>E</a:t>
            </a:r>
            <a:r>
              <a:rPr sz="4900" b="1" spc="-30" dirty="0">
                <a:latin typeface="Times New Roman" panose="02020603050405020304" pitchFamily="18" charset="0"/>
                <a:cs typeface="Times New Roman" panose="02020603050405020304" pitchFamily="18" charset="0"/>
              </a:rPr>
              <a:t>-INTEGR</a:t>
            </a:r>
            <a:r>
              <a:rPr sz="4900" b="1" spc="-575" dirty="0">
                <a:latin typeface="Times New Roman" panose="02020603050405020304" pitchFamily="18" charset="0"/>
                <a:cs typeface="Times New Roman" panose="02020603050405020304" pitchFamily="18" charset="0"/>
              </a:rPr>
              <a:t>A</a:t>
            </a:r>
            <a:r>
              <a:rPr sz="4900" b="1" spc="-35" dirty="0">
                <a:latin typeface="Times New Roman" panose="02020603050405020304" pitchFamily="18" charset="0"/>
                <a:cs typeface="Times New Roman" panose="02020603050405020304" pitchFamily="18" charset="0"/>
              </a:rPr>
              <a:t>TED</a:t>
            </a:r>
            <a:br>
              <a:rPr sz="4900" b="1" dirty="0">
                <a:latin typeface="Times New Roman" panose="02020603050405020304" pitchFamily="18" charset="0"/>
                <a:cs typeface="Times New Roman" panose="02020603050405020304" pitchFamily="18" charset="0"/>
              </a:rPr>
            </a:br>
            <a:r>
              <a:rPr sz="4900" b="1" spc="-30" dirty="0">
                <a:latin typeface="Times New Roman" panose="02020603050405020304" pitchFamily="18" charset="0"/>
                <a:cs typeface="Times New Roman" panose="02020603050405020304" pitchFamily="18" charset="0"/>
              </a:rPr>
              <a:t>JUDICIAL</a:t>
            </a:r>
            <a:r>
              <a:rPr sz="4900" b="1" spc="-180" dirty="0">
                <a:latin typeface="Times New Roman" panose="02020603050405020304" pitchFamily="18" charset="0"/>
                <a:cs typeface="Times New Roman" panose="02020603050405020304" pitchFamily="18" charset="0"/>
              </a:rPr>
              <a:t> </a:t>
            </a:r>
            <a:r>
              <a:rPr sz="4900" b="1" spc="-35" dirty="0">
                <a:latin typeface="Times New Roman" panose="02020603050405020304" pitchFamily="18" charset="0"/>
                <a:cs typeface="Times New Roman" panose="02020603050405020304" pitchFamily="18" charset="0"/>
              </a:rPr>
              <a:t>SYSTEM</a:t>
            </a:r>
            <a:endParaRPr sz="4900" b="1" dirty="0">
              <a:latin typeface="Times New Roman" panose="02020603050405020304" pitchFamily="18" charset="0"/>
              <a:cs typeface="Times New Roman" panose="02020603050405020304" pitchFamily="18" charset="0"/>
            </a:endParaRPr>
          </a:p>
        </p:txBody>
      </p:sp>
      <p:sp>
        <p:nvSpPr>
          <p:cNvPr id="37891" name="object 3">
            <a:extLst>
              <a:ext uri="{FF2B5EF4-FFF2-40B4-BE49-F238E27FC236}">
                <a16:creationId xmlns:a16="http://schemas.microsoft.com/office/drawing/2014/main" id="{C123B08A-0D57-4C9C-9AB8-1D689C7C6B07}"/>
              </a:ext>
            </a:extLst>
          </p:cNvPr>
          <p:cNvSpPr txBox="1">
            <a:spLocks noChangeArrowheads="1"/>
          </p:cNvSpPr>
          <p:nvPr/>
        </p:nvSpPr>
        <p:spPr bwMode="auto">
          <a:xfrm>
            <a:off x="698500" y="2239963"/>
            <a:ext cx="7685088"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a:solidFill>
                  <a:srgbClr val="FFFFFF"/>
                </a:solidFill>
                <a:latin typeface="Times New Roman" panose="02020603050405020304" pitchFamily="18" charset="0"/>
                <a:cs typeface="Times New Roman" panose="02020603050405020304" pitchFamily="18" charset="0"/>
              </a:rPr>
              <a:t>The    entire    judicial    system    of    India    is organized into an hierarchical order. Supreme Court  is  at  the  top  of  judicial  administration below  that  there  are  high  courts  at  the  state level and there are district courts at the district level.  All  the  courts  of  India  are  bound  to accept the decisions of the supreme court.</a:t>
            </a:r>
            <a:endParaRPr lang="en-US" altLang="en-US" sz="3200">
              <a:latin typeface="Times New Roman" panose="02020603050405020304" pitchFamily="18" charset="0"/>
              <a:cs typeface="Times New Roman" panose="02020603050405020304" pitchFamily="18" charset="0"/>
            </a:endParaRPr>
          </a:p>
          <a:p>
            <a:pPr algn="just" eaLnBrk="1" hangingPunct="1"/>
            <a:r>
              <a:rPr lang="en-US" altLang="en-US" sz="3200">
                <a:solidFill>
                  <a:srgbClr val="FFFFFF"/>
                </a:solidFill>
                <a:latin typeface="Times New Roman" panose="02020603050405020304" pitchFamily="18" charset="0"/>
                <a:cs typeface="Times New Roman" panose="02020603050405020304" pitchFamily="18" charset="0"/>
              </a:rPr>
              <a:t>See Ar. 137.</a:t>
            </a: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A6CB4097-E72F-44F9-BCAC-83296F5749E5}"/>
              </a:ext>
            </a:extLst>
          </p:cNvPr>
          <p:cNvSpPr txBox="1">
            <a:spLocks noGrp="1"/>
          </p:cNvSpPr>
          <p:nvPr>
            <p:ph type="title"/>
          </p:nvPr>
        </p:nvSpPr>
        <p:spPr>
          <a:xfrm>
            <a:off x="484709" y="452718"/>
            <a:ext cx="8008415" cy="1400530"/>
          </a:xfrm>
        </p:spPr>
        <p:txBody>
          <a:bodyPr rtlCol="0">
            <a:noAutofit/>
          </a:bodyPr>
          <a:lstStyle/>
          <a:p>
            <a:pPr marL="46355" algn="ctr" eaLnBrk="1" fontAlgn="auto" hangingPunct="1">
              <a:lnSpc>
                <a:spcPts val="5975"/>
              </a:lnSpc>
              <a:spcBef>
                <a:spcPts val="0"/>
              </a:spcBef>
              <a:spcAft>
                <a:spcPts val="0"/>
              </a:spcAft>
              <a:defRPr/>
            </a:pPr>
            <a:r>
              <a:rPr sz="4400" b="1" dirty="0">
                <a:latin typeface="Times New Roman" panose="02020603050405020304" pitchFamily="18" charset="0"/>
                <a:cs typeface="Times New Roman" panose="02020603050405020304" pitchFamily="18" charset="0"/>
              </a:rPr>
              <a:t>INDEPENDENT</a:t>
            </a:r>
            <a:r>
              <a:rPr lang="en-IN" sz="4400" b="1" spc="-140" dirty="0">
                <a:latin typeface="Times New Roman" panose="02020603050405020304" pitchFamily="18" charset="0"/>
                <a:cs typeface="Times New Roman" panose="02020603050405020304" pitchFamily="18" charset="0"/>
              </a:rPr>
              <a:t> </a:t>
            </a:r>
            <a:r>
              <a:rPr sz="4400" b="1" dirty="0">
                <a:latin typeface="Times New Roman" panose="02020603050405020304" pitchFamily="18" charset="0"/>
                <a:cs typeface="Times New Roman" panose="02020603050405020304" pitchFamily="18" charset="0"/>
              </a:rPr>
              <a:t>JUDICIA</a:t>
            </a:r>
            <a:r>
              <a:rPr sz="4400" b="1" spc="-285" dirty="0">
                <a:latin typeface="Times New Roman" panose="02020603050405020304" pitchFamily="18" charset="0"/>
                <a:cs typeface="Times New Roman" panose="02020603050405020304" pitchFamily="18" charset="0"/>
              </a:rPr>
              <a:t>R</a:t>
            </a:r>
            <a:r>
              <a:rPr sz="4400" b="1" dirty="0">
                <a:latin typeface="Times New Roman" panose="02020603050405020304" pitchFamily="18" charset="0"/>
                <a:cs typeface="Times New Roman" panose="02020603050405020304" pitchFamily="18" charset="0"/>
              </a:rPr>
              <a:t>Y</a:t>
            </a:r>
          </a:p>
        </p:txBody>
      </p:sp>
      <p:sp>
        <p:nvSpPr>
          <p:cNvPr id="39939" name="object 3">
            <a:extLst>
              <a:ext uri="{FF2B5EF4-FFF2-40B4-BE49-F238E27FC236}">
                <a16:creationId xmlns:a16="http://schemas.microsoft.com/office/drawing/2014/main" id="{528A18B1-621D-4ABD-80FC-AEB55B83B8FA}"/>
              </a:ext>
            </a:extLst>
          </p:cNvPr>
          <p:cNvSpPr txBox="1">
            <a:spLocks noChangeArrowheads="1"/>
          </p:cNvSpPr>
          <p:nvPr/>
        </p:nvSpPr>
        <p:spPr bwMode="auto">
          <a:xfrm>
            <a:off x="650875" y="1730375"/>
            <a:ext cx="7608888"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pPr>
            <a:r>
              <a:rPr lang="en-US" altLang="en-US" sz="3200">
                <a:solidFill>
                  <a:srgbClr val="FFFFFF"/>
                </a:solidFill>
                <a:latin typeface="Times New Roman" panose="02020603050405020304" pitchFamily="18" charset="0"/>
                <a:cs typeface="Times New Roman" panose="02020603050405020304" pitchFamily="18" charset="0"/>
              </a:rPr>
              <a:t>The constitution of India makes provisions for the independence of judiciary because only independent judiciary can safeguard the rights and liberties of the people, can protect the supremacy of the constitution-</a:t>
            </a:r>
            <a:endParaRPr lang="en-US" altLang="en-US" sz="3200">
              <a:latin typeface="Times New Roman" panose="02020603050405020304" pitchFamily="18" charset="0"/>
              <a:cs typeface="Times New Roman" panose="02020603050405020304" pitchFamily="18" charset="0"/>
            </a:endParaRPr>
          </a:p>
          <a:p>
            <a:pPr eaLnBrk="1" hangingPunct="1">
              <a:lnSpc>
                <a:spcPts val="2688"/>
              </a:lnSpc>
              <a:buClr>
                <a:srgbClr val="FFFFFF"/>
              </a:buClr>
              <a:buFont typeface="Times New Roman" panose="02020603050405020304" pitchFamily="18" charset="0"/>
              <a:buAutoNum type="arabicPeriod"/>
            </a:pPr>
            <a:r>
              <a:rPr lang="en-US" altLang="en-US" sz="3200">
                <a:solidFill>
                  <a:srgbClr val="FFFFFF"/>
                </a:solidFill>
                <a:latin typeface="Times New Roman" panose="02020603050405020304" pitchFamily="18" charset="0"/>
                <a:cs typeface="Times New Roman" panose="02020603050405020304" pitchFamily="18" charset="0"/>
              </a:rPr>
              <a:t>An impartial method has been adopted for</a:t>
            </a:r>
            <a:endParaRPr lang="en-US" altLang="en-US" sz="3200">
              <a:latin typeface="Times New Roman" panose="02020603050405020304" pitchFamily="18" charset="0"/>
              <a:cs typeface="Times New Roman" panose="02020603050405020304" pitchFamily="18" charset="0"/>
            </a:endParaRPr>
          </a:p>
          <a:p>
            <a:pPr eaLnBrk="1" hangingPunct="1">
              <a:lnSpc>
                <a:spcPts val="3075"/>
              </a:lnSpc>
            </a:pPr>
            <a:r>
              <a:rPr lang="en-US" altLang="en-US" sz="3200">
                <a:solidFill>
                  <a:srgbClr val="FFFFFF"/>
                </a:solidFill>
                <a:latin typeface="Times New Roman" panose="02020603050405020304" pitchFamily="18" charset="0"/>
                <a:cs typeface="Times New Roman" panose="02020603050405020304" pitchFamily="18" charset="0"/>
              </a:rPr>
              <a:t>the appointment of the judges</a:t>
            </a:r>
            <a:endParaRPr lang="en-US" altLang="en-US" sz="3200">
              <a:latin typeface="Times New Roman" panose="02020603050405020304" pitchFamily="18" charset="0"/>
              <a:cs typeface="Times New Roman" panose="02020603050405020304" pitchFamily="18" charset="0"/>
            </a:endParaRPr>
          </a:p>
          <a:p>
            <a:pPr eaLnBrk="1" hangingPunct="1">
              <a:lnSpc>
                <a:spcPts val="3075"/>
              </a:lnSpc>
              <a:spcBef>
                <a:spcPts val="363"/>
              </a:spcBef>
              <a:buClr>
                <a:srgbClr val="FFFFFF"/>
              </a:buClr>
              <a:buFont typeface="Times New Roman" panose="02020603050405020304" pitchFamily="18" charset="0"/>
              <a:buAutoNum type="arabicPeriod" startAt="2"/>
            </a:pPr>
            <a:r>
              <a:rPr lang="en-US" altLang="en-US" sz="3200">
                <a:solidFill>
                  <a:srgbClr val="FFFFFF"/>
                </a:solidFill>
                <a:latin typeface="Times New Roman" panose="02020603050405020304" pitchFamily="18" charset="0"/>
                <a:cs typeface="Times New Roman" panose="02020603050405020304" pitchFamily="18" charset="0"/>
              </a:rPr>
              <a:t>High qualifications have been fixed for the judges</a:t>
            </a:r>
            <a:endParaRPr lang="en-US" altLang="en-US" sz="3200">
              <a:latin typeface="Times New Roman" panose="02020603050405020304" pitchFamily="18" charset="0"/>
              <a:cs typeface="Times New Roman" panose="02020603050405020304" pitchFamily="18" charset="0"/>
            </a:endParaRPr>
          </a:p>
          <a:p>
            <a:pPr eaLnBrk="1" hangingPunct="1">
              <a:lnSpc>
                <a:spcPts val="3075"/>
              </a:lnSpc>
              <a:buClr>
                <a:srgbClr val="FFFFFF"/>
              </a:buClr>
              <a:buFont typeface="Times New Roman" panose="02020603050405020304" pitchFamily="18" charset="0"/>
              <a:buAutoNum type="arabicPeriod" startAt="2"/>
            </a:pPr>
            <a:r>
              <a:rPr lang="en-US" altLang="en-US" sz="3200">
                <a:solidFill>
                  <a:srgbClr val="FFFFFF"/>
                </a:solidFill>
                <a:latin typeface="Times New Roman" panose="02020603050405020304" pitchFamily="18" charset="0"/>
                <a:cs typeface="Times New Roman" panose="02020603050405020304" pitchFamily="18" charset="0"/>
              </a:rPr>
              <a:t>The judges of the Supreme Court stay in office till 65 years of age and of High courts till 62 years of age</a:t>
            </a: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DE746EE-9810-46B4-8E7E-A9BB82D65FE4}"/>
              </a:ext>
            </a:extLst>
          </p:cNvPr>
          <p:cNvSpPr txBox="1">
            <a:spLocks noGrp="1"/>
          </p:cNvSpPr>
          <p:nvPr>
            <p:ph type="title"/>
          </p:nvPr>
        </p:nvSpPr>
        <p:spPr/>
        <p:txBody>
          <a:bodyPr rtlCol="0"/>
          <a:lstStyle/>
          <a:p>
            <a:pPr marL="1890395" eaLnBrk="1" fontAlgn="auto" hangingPunct="1">
              <a:spcBef>
                <a:spcPts val="0"/>
              </a:spcBef>
              <a:spcAft>
                <a:spcPts val="0"/>
              </a:spcAft>
              <a:defRPr/>
            </a:pPr>
            <a:r>
              <a:rPr sz="5000" b="1" dirty="0">
                <a:latin typeface="Times New Roman" panose="02020603050405020304" pitchFamily="18" charset="0"/>
                <a:cs typeface="Times New Roman" panose="02020603050405020304" pitchFamily="18" charset="0"/>
              </a:rPr>
              <a:t>RULE OF L</a:t>
            </a:r>
            <a:r>
              <a:rPr sz="5000" b="1" spc="-405" dirty="0">
                <a:latin typeface="Times New Roman" panose="02020603050405020304" pitchFamily="18" charset="0"/>
                <a:cs typeface="Times New Roman" panose="02020603050405020304" pitchFamily="18" charset="0"/>
              </a:rPr>
              <a:t>A</a:t>
            </a:r>
            <a:r>
              <a:rPr sz="5000" b="1" dirty="0">
                <a:latin typeface="Times New Roman" panose="02020603050405020304" pitchFamily="18" charset="0"/>
                <a:cs typeface="Times New Roman" panose="02020603050405020304" pitchFamily="18" charset="0"/>
              </a:rPr>
              <a:t>W</a:t>
            </a:r>
          </a:p>
        </p:txBody>
      </p:sp>
      <p:sp>
        <p:nvSpPr>
          <p:cNvPr id="41987" name="object 3">
            <a:extLst>
              <a:ext uri="{FF2B5EF4-FFF2-40B4-BE49-F238E27FC236}">
                <a16:creationId xmlns:a16="http://schemas.microsoft.com/office/drawing/2014/main" id="{EC899C8C-9D9E-4EDE-947D-231A28FE33F1}"/>
              </a:ext>
            </a:extLst>
          </p:cNvPr>
          <p:cNvSpPr txBox="1">
            <a:spLocks noChangeArrowheads="1"/>
          </p:cNvSpPr>
          <p:nvPr/>
        </p:nvSpPr>
        <p:spPr bwMode="auto">
          <a:xfrm>
            <a:off x="873125" y="2095500"/>
            <a:ext cx="7735888"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a:solidFill>
                  <a:srgbClr val="FFFFFF"/>
                </a:solidFill>
                <a:latin typeface="Times New Roman" panose="02020603050405020304" pitchFamily="18" charset="0"/>
                <a:cs typeface="Times New Roman" panose="02020603050405020304" pitchFamily="18" charset="0"/>
              </a:rPr>
              <a:t>The   Rule   of   Law   means   that   the   law   is supreme over person and everybody is equally responsible before law howsoever he/she may be. Also the man is punished on the violation of  law  and  no  arbitrary  punishment  can  be given to him.</a:t>
            </a: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270AE9A-B530-49DA-9A47-65D26A23FA74}"/>
              </a:ext>
            </a:extLst>
          </p:cNvPr>
          <p:cNvSpPr txBox="1">
            <a:spLocks noGrp="1"/>
          </p:cNvSpPr>
          <p:nvPr>
            <p:ph type="title"/>
          </p:nvPr>
        </p:nvSpPr>
        <p:spPr/>
        <p:txBody>
          <a:bodyPr rtlCol="0">
            <a:normAutofit/>
          </a:bodyPr>
          <a:lstStyle/>
          <a:p>
            <a:pPr marL="850900" eaLnBrk="1" fontAlgn="auto" hangingPunct="1">
              <a:spcBef>
                <a:spcPts val="0"/>
              </a:spcBef>
              <a:spcAft>
                <a:spcPts val="0"/>
              </a:spcAft>
              <a:defRPr/>
            </a:pPr>
            <a:r>
              <a:rPr sz="5000" b="1" dirty="0"/>
              <a:t>SINGLE</a:t>
            </a:r>
            <a:r>
              <a:rPr sz="5000" b="1" spc="-30" dirty="0"/>
              <a:t> </a:t>
            </a:r>
            <a:r>
              <a:rPr sz="5000" b="1" dirty="0"/>
              <a:t>CITIZENSHIP</a:t>
            </a:r>
          </a:p>
        </p:txBody>
      </p:sp>
      <p:sp>
        <p:nvSpPr>
          <p:cNvPr id="44035" name="object 3">
            <a:extLst>
              <a:ext uri="{FF2B5EF4-FFF2-40B4-BE49-F238E27FC236}">
                <a16:creationId xmlns:a16="http://schemas.microsoft.com/office/drawing/2014/main" id="{0921F787-E91D-48FA-8581-F4687FF92AD2}"/>
              </a:ext>
            </a:extLst>
          </p:cNvPr>
          <p:cNvSpPr txBox="1">
            <a:spLocks noChangeArrowheads="1"/>
          </p:cNvSpPr>
          <p:nvPr/>
        </p:nvSpPr>
        <p:spPr bwMode="auto">
          <a:xfrm>
            <a:off x="650875" y="2365375"/>
            <a:ext cx="7975600"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800">
                <a:solidFill>
                  <a:srgbClr val="FFFFFF"/>
                </a:solidFill>
                <a:latin typeface="Times New Roman" panose="02020603050405020304" pitchFamily="18" charset="0"/>
                <a:cs typeface="Times New Roman" panose="02020603050405020304" pitchFamily="18" charset="0"/>
              </a:rPr>
              <a:t>There  is  provision  of  single  citizenship  in  India.  A person may be living in any state, but he is the citizen of  India  alone.  The  principle  of  double  citizenship promotes  regionalism  and  provincialism  whereas  the principle of single citizenship promotes national unity, therefore the principle of single citizenship is adopted in India.</a:t>
            </a:r>
            <a:endParaRPr lang="en-US" altLang="en-US"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C302314-73DD-4D89-B3C4-A7472C70F000}"/>
              </a:ext>
            </a:extLst>
          </p:cNvPr>
          <p:cNvSpPr txBox="1">
            <a:spLocks noGrp="1"/>
          </p:cNvSpPr>
          <p:nvPr>
            <p:ph type="title"/>
          </p:nvPr>
        </p:nvSpPr>
        <p:spPr/>
        <p:txBody>
          <a:bodyPr rtlCol="0">
            <a:normAutofit fontScale="90000"/>
          </a:bodyPr>
          <a:lstStyle/>
          <a:p>
            <a:pPr marL="25400" eaLnBrk="1" fontAlgn="auto" hangingPunct="1">
              <a:spcBef>
                <a:spcPts val="0"/>
              </a:spcBef>
              <a:spcAft>
                <a:spcPts val="0"/>
              </a:spcAft>
              <a:defRPr/>
            </a:pPr>
            <a:r>
              <a:rPr sz="4800" b="1" dirty="0"/>
              <a:t>JOINT</a:t>
            </a:r>
            <a:r>
              <a:rPr sz="4800" b="1" spc="-85" dirty="0"/>
              <a:t> </a:t>
            </a:r>
            <a:r>
              <a:rPr sz="4800" b="1" spc="-15" dirty="0"/>
              <a:t>E</a:t>
            </a:r>
            <a:r>
              <a:rPr sz="4800" b="1" dirty="0"/>
              <a:t>LEC</a:t>
            </a:r>
            <a:r>
              <a:rPr sz="4800" b="1" spc="-100" dirty="0"/>
              <a:t>T</a:t>
            </a:r>
            <a:r>
              <a:rPr sz="4800" b="1" dirty="0"/>
              <a:t>ORAL</a:t>
            </a:r>
            <a:r>
              <a:rPr sz="4800" b="1" spc="-150" dirty="0"/>
              <a:t> </a:t>
            </a:r>
            <a:r>
              <a:rPr sz="4800" b="1" dirty="0"/>
              <a:t>SYST</a:t>
            </a:r>
            <a:r>
              <a:rPr sz="4800" b="1" spc="-15" dirty="0"/>
              <a:t>E</a:t>
            </a:r>
            <a:r>
              <a:rPr sz="4800" b="1" dirty="0"/>
              <a:t>M</a:t>
            </a:r>
          </a:p>
        </p:txBody>
      </p:sp>
      <p:sp>
        <p:nvSpPr>
          <p:cNvPr id="3" name="object 3">
            <a:extLst>
              <a:ext uri="{FF2B5EF4-FFF2-40B4-BE49-F238E27FC236}">
                <a16:creationId xmlns:a16="http://schemas.microsoft.com/office/drawing/2014/main" id="{1F21174D-8271-438F-84D9-FF0DA5310F01}"/>
              </a:ext>
            </a:extLst>
          </p:cNvPr>
          <p:cNvSpPr txBox="1"/>
          <p:nvPr/>
        </p:nvSpPr>
        <p:spPr>
          <a:xfrm>
            <a:off x="536575" y="2097088"/>
            <a:ext cx="2954338" cy="431800"/>
          </a:xfrm>
          <a:prstGeom prst="rect">
            <a:avLst/>
          </a:prstGeom>
        </p:spPr>
        <p:txBody>
          <a:bodyPr lIns="0" tIns="0" rIns="0" bIns="0">
            <a:spAutoFit/>
          </a:bodyPr>
          <a:lstStyle/>
          <a:p>
            <a:pPr marL="12700" eaLnBrk="1" fontAlgn="auto" hangingPunct="1">
              <a:spcBef>
                <a:spcPts val="0"/>
              </a:spcBef>
              <a:spcAft>
                <a:spcPts val="0"/>
              </a:spcAft>
              <a:tabLst>
                <a:tab pos="902335" algn="l"/>
                <a:tab pos="2603500" algn="l"/>
              </a:tabLst>
              <a:defRPr/>
            </a:pPr>
            <a:r>
              <a:rPr sz="3200" dirty="0">
                <a:solidFill>
                  <a:srgbClr val="FFFFFF"/>
                </a:solidFill>
                <a:latin typeface="Times New Roman"/>
                <a:cs typeface="Times New Roman"/>
              </a:rPr>
              <a:t>The	pr</a:t>
            </a:r>
            <a:r>
              <a:rPr sz="3200" spc="-20" dirty="0">
                <a:solidFill>
                  <a:srgbClr val="FFFFFF"/>
                </a:solidFill>
                <a:latin typeface="Times New Roman"/>
                <a:cs typeface="Times New Roman"/>
              </a:rPr>
              <a:t>i</a:t>
            </a:r>
            <a:r>
              <a:rPr sz="3200" dirty="0">
                <a:solidFill>
                  <a:srgbClr val="FFFFFF"/>
                </a:solidFill>
                <a:latin typeface="Times New Roman"/>
                <a:cs typeface="Times New Roman"/>
              </a:rPr>
              <a:t>nciple	</a:t>
            </a:r>
            <a:r>
              <a:rPr sz="3200" spc="-10" dirty="0">
                <a:solidFill>
                  <a:srgbClr val="FFFFFF"/>
                </a:solidFill>
                <a:latin typeface="Times New Roman"/>
                <a:cs typeface="Times New Roman"/>
              </a:rPr>
              <a:t>of</a:t>
            </a:r>
            <a:endParaRPr sz="3200">
              <a:latin typeface="Times New Roman"/>
              <a:cs typeface="Times New Roman"/>
            </a:endParaRPr>
          </a:p>
        </p:txBody>
      </p:sp>
      <p:sp>
        <p:nvSpPr>
          <p:cNvPr id="46084" name="object 4">
            <a:extLst>
              <a:ext uri="{FF2B5EF4-FFF2-40B4-BE49-F238E27FC236}">
                <a16:creationId xmlns:a16="http://schemas.microsoft.com/office/drawing/2014/main" id="{CF47D4A6-4AC7-4B8B-9E72-469BB8647257}"/>
              </a:ext>
            </a:extLst>
          </p:cNvPr>
          <p:cNvSpPr txBox="1">
            <a:spLocks noChangeArrowheads="1"/>
          </p:cNvSpPr>
          <p:nvPr/>
        </p:nvSpPr>
        <p:spPr bwMode="auto">
          <a:xfrm>
            <a:off x="3721100" y="2097088"/>
            <a:ext cx="8175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200">
                <a:solidFill>
                  <a:srgbClr val="FFFFFF"/>
                </a:solidFill>
                <a:latin typeface="Times New Roman" panose="02020603050405020304" pitchFamily="18" charset="0"/>
                <a:cs typeface="Times New Roman" panose="02020603050405020304" pitchFamily="18" charset="0"/>
              </a:rPr>
              <a:t>Joint</a:t>
            </a:r>
            <a:endParaRPr lang="en-US" altLang="en-US" sz="3200">
              <a:latin typeface="Times New Roman" panose="02020603050405020304" pitchFamily="18" charset="0"/>
              <a:cs typeface="Times New Roman" panose="02020603050405020304" pitchFamily="18" charset="0"/>
            </a:endParaRPr>
          </a:p>
        </p:txBody>
      </p:sp>
      <p:sp>
        <p:nvSpPr>
          <p:cNvPr id="5" name="object 5">
            <a:extLst>
              <a:ext uri="{FF2B5EF4-FFF2-40B4-BE49-F238E27FC236}">
                <a16:creationId xmlns:a16="http://schemas.microsoft.com/office/drawing/2014/main" id="{AA38FE9A-94C9-4D5C-9905-184A3333BA94}"/>
              </a:ext>
            </a:extLst>
          </p:cNvPr>
          <p:cNvSpPr txBox="1"/>
          <p:nvPr/>
        </p:nvSpPr>
        <p:spPr>
          <a:xfrm>
            <a:off x="4770438" y="2097088"/>
            <a:ext cx="1492250" cy="431800"/>
          </a:xfrm>
          <a:prstGeom prst="rect">
            <a:avLst/>
          </a:prstGeom>
        </p:spPr>
        <p:txBody>
          <a:bodyPr lIns="0" tIns="0" rIns="0" bIns="0">
            <a:spAutoFit/>
          </a:bodyPr>
          <a:lstStyle/>
          <a:p>
            <a:pPr marL="12700" eaLnBrk="1" fontAlgn="auto" hangingPunct="1">
              <a:spcBef>
                <a:spcPts val="0"/>
              </a:spcBef>
              <a:spcAft>
                <a:spcPts val="0"/>
              </a:spcAft>
              <a:defRPr/>
            </a:pPr>
            <a:r>
              <a:rPr sz="3200" spc="-15" dirty="0">
                <a:solidFill>
                  <a:srgbClr val="FFFFFF"/>
                </a:solidFill>
                <a:latin typeface="Times New Roman"/>
                <a:cs typeface="Times New Roman"/>
              </a:rPr>
              <a:t>E</a:t>
            </a:r>
            <a:r>
              <a:rPr sz="3200" dirty="0">
                <a:solidFill>
                  <a:srgbClr val="FFFFFF"/>
                </a:solidFill>
                <a:latin typeface="Times New Roman"/>
                <a:cs typeface="Times New Roman"/>
              </a:rPr>
              <a:t>lectoral</a:t>
            </a:r>
            <a:endParaRPr sz="3200">
              <a:latin typeface="Times New Roman"/>
              <a:cs typeface="Times New Roman"/>
            </a:endParaRPr>
          </a:p>
        </p:txBody>
      </p:sp>
      <p:sp>
        <p:nvSpPr>
          <p:cNvPr id="46086" name="object 6">
            <a:extLst>
              <a:ext uri="{FF2B5EF4-FFF2-40B4-BE49-F238E27FC236}">
                <a16:creationId xmlns:a16="http://schemas.microsoft.com/office/drawing/2014/main" id="{EF88B4A4-AFE7-4605-9D0E-118E073847A6}"/>
              </a:ext>
            </a:extLst>
          </p:cNvPr>
          <p:cNvSpPr txBox="1">
            <a:spLocks noChangeArrowheads="1"/>
          </p:cNvSpPr>
          <p:nvPr/>
        </p:nvSpPr>
        <p:spPr bwMode="auto">
          <a:xfrm>
            <a:off x="6494463" y="2097088"/>
            <a:ext cx="21129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tabLst>
                <a:tab pos="1466850" algn="l"/>
              </a:tabLst>
              <a:defRPr>
                <a:solidFill>
                  <a:schemeClr val="tx1"/>
                </a:solidFill>
                <a:latin typeface="Calibri" panose="020F0502020204030204" pitchFamily="34" charset="0"/>
              </a:defRPr>
            </a:lvl1pPr>
            <a:lvl2pPr marL="742950" indent="-285750">
              <a:tabLst>
                <a:tab pos="1466850" algn="l"/>
              </a:tabLst>
              <a:defRPr>
                <a:solidFill>
                  <a:schemeClr val="tx1"/>
                </a:solidFill>
                <a:latin typeface="Calibri" panose="020F0502020204030204" pitchFamily="34" charset="0"/>
              </a:defRPr>
            </a:lvl2pPr>
            <a:lvl3pPr marL="1143000" indent="-228600">
              <a:tabLst>
                <a:tab pos="1466850" algn="l"/>
              </a:tabLst>
              <a:defRPr>
                <a:solidFill>
                  <a:schemeClr val="tx1"/>
                </a:solidFill>
                <a:latin typeface="Calibri" panose="020F0502020204030204" pitchFamily="34" charset="0"/>
              </a:defRPr>
            </a:lvl3pPr>
            <a:lvl4pPr marL="1600200" indent="-228600">
              <a:tabLst>
                <a:tab pos="1466850" algn="l"/>
              </a:tabLst>
              <a:defRPr>
                <a:solidFill>
                  <a:schemeClr val="tx1"/>
                </a:solidFill>
                <a:latin typeface="Calibri" panose="020F0502020204030204" pitchFamily="34" charset="0"/>
              </a:defRPr>
            </a:lvl4pPr>
            <a:lvl5pPr marL="2057400" indent="-228600">
              <a:tabLst>
                <a:tab pos="14668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14668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14668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14668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1466850" algn="l"/>
              </a:tabLst>
              <a:defRPr>
                <a:solidFill>
                  <a:schemeClr val="tx1"/>
                </a:solidFill>
                <a:latin typeface="Calibri" panose="020F0502020204030204" pitchFamily="34" charset="0"/>
              </a:defRPr>
            </a:lvl9pPr>
          </a:lstStyle>
          <a:p>
            <a:pPr eaLnBrk="1" hangingPunct="1"/>
            <a:r>
              <a:rPr lang="en-US" altLang="en-US" sz="3200">
                <a:solidFill>
                  <a:srgbClr val="FFFFFF"/>
                </a:solidFill>
                <a:latin typeface="Times New Roman" panose="02020603050405020304" pitchFamily="18" charset="0"/>
                <a:cs typeface="Times New Roman" panose="02020603050405020304" pitchFamily="18" charset="0"/>
              </a:rPr>
              <a:t>System	was</a:t>
            </a:r>
            <a:endParaRPr lang="en-US" altLang="en-US" sz="3200">
              <a:latin typeface="Times New Roman" panose="02020603050405020304" pitchFamily="18" charset="0"/>
              <a:cs typeface="Times New Roman" panose="02020603050405020304" pitchFamily="18" charset="0"/>
            </a:endParaRPr>
          </a:p>
        </p:txBody>
      </p:sp>
      <p:sp>
        <p:nvSpPr>
          <p:cNvPr id="7" name="object 7">
            <a:extLst>
              <a:ext uri="{FF2B5EF4-FFF2-40B4-BE49-F238E27FC236}">
                <a16:creationId xmlns:a16="http://schemas.microsoft.com/office/drawing/2014/main" id="{CD78ED92-0A73-43AE-9142-648AEDACFE49}"/>
              </a:ext>
            </a:extLst>
          </p:cNvPr>
          <p:cNvSpPr txBox="1"/>
          <p:nvPr/>
        </p:nvSpPr>
        <p:spPr>
          <a:xfrm>
            <a:off x="536575" y="2584450"/>
            <a:ext cx="8070850" cy="433388"/>
          </a:xfrm>
          <a:prstGeom prst="rect">
            <a:avLst/>
          </a:prstGeom>
        </p:spPr>
        <p:txBody>
          <a:bodyPr lIns="0" tIns="0" rIns="0" bIns="0">
            <a:spAutoFit/>
          </a:bodyPr>
          <a:lstStyle/>
          <a:p>
            <a:pPr marL="12700" eaLnBrk="1" fontAlgn="auto" hangingPunct="1">
              <a:spcBef>
                <a:spcPts val="0"/>
              </a:spcBef>
              <a:spcAft>
                <a:spcPts val="0"/>
              </a:spcAft>
              <a:tabLst>
                <a:tab pos="1457325" algn="l"/>
                <a:tab pos="2360930" algn="l"/>
                <a:tab pos="4855210" algn="l"/>
                <a:tab pos="6026785" algn="l"/>
                <a:tab pos="7447915" algn="l"/>
              </a:tabLst>
              <a:defRPr/>
            </a:pPr>
            <a:r>
              <a:rPr sz="3200" dirty="0">
                <a:solidFill>
                  <a:srgbClr val="FFFFFF"/>
                </a:solidFill>
                <a:latin typeface="Times New Roman"/>
                <a:cs typeface="Times New Roman"/>
              </a:rPr>
              <a:t>ado</a:t>
            </a:r>
            <a:r>
              <a:rPr sz="3200" spc="5" dirty="0">
                <a:solidFill>
                  <a:srgbClr val="FFFFFF"/>
                </a:solidFill>
                <a:latin typeface="Times New Roman"/>
                <a:cs typeface="Times New Roman"/>
              </a:rPr>
              <a:t>p</a:t>
            </a:r>
            <a:r>
              <a:rPr sz="3200" spc="-20" dirty="0">
                <a:solidFill>
                  <a:srgbClr val="FFFFFF"/>
                </a:solidFill>
                <a:latin typeface="Times New Roman"/>
                <a:cs typeface="Times New Roman"/>
              </a:rPr>
              <a:t>t</a:t>
            </a:r>
            <a:r>
              <a:rPr sz="3200" dirty="0">
                <a:solidFill>
                  <a:srgbClr val="FFFFFF"/>
                </a:solidFill>
                <a:latin typeface="Times New Roman"/>
                <a:cs typeface="Times New Roman"/>
              </a:rPr>
              <a:t>ed	after	</a:t>
            </a:r>
            <a:r>
              <a:rPr sz="3200" spc="-20" dirty="0">
                <a:solidFill>
                  <a:srgbClr val="FFFFFF"/>
                </a:solidFill>
                <a:latin typeface="Times New Roman"/>
                <a:cs typeface="Times New Roman"/>
              </a:rPr>
              <a:t>i</a:t>
            </a:r>
            <a:r>
              <a:rPr sz="3200" dirty="0">
                <a:solidFill>
                  <a:srgbClr val="FFFFFF"/>
                </a:solidFill>
                <a:latin typeface="Times New Roman"/>
                <a:cs typeface="Times New Roman"/>
              </a:rPr>
              <a:t>ndepen</a:t>
            </a:r>
            <a:r>
              <a:rPr sz="3200" spc="5" dirty="0">
                <a:solidFill>
                  <a:srgbClr val="FFFFFF"/>
                </a:solidFill>
                <a:latin typeface="Times New Roman"/>
                <a:cs typeface="Times New Roman"/>
              </a:rPr>
              <a:t>d</a:t>
            </a:r>
            <a:r>
              <a:rPr sz="3200" dirty="0">
                <a:solidFill>
                  <a:srgbClr val="FFFFFF"/>
                </a:solidFill>
                <a:latin typeface="Times New Roman"/>
                <a:cs typeface="Times New Roman"/>
              </a:rPr>
              <a:t>enc</a:t>
            </a:r>
            <a:r>
              <a:rPr sz="3200" spc="-10" dirty="0">
                <a:solidFill>
                  <a:srgbClr val="FFFFFF"/>
                </a:solidFill>
                <a:latin typeface="Times New Roman"/>
                <a:cs typeface="Times New Roman"/>
              </a:rPr>
              <a:t>e</a:t>
            </a:r>
            <a:r>
              <a:rPr sz="3200" dirty="0">
                <a:solidFill>
                  <a:srgbClr val="FFFFFF"/>
                </a:solidFill>
                <a:latin typeface="Times New Roman"/>
                <a:cs typeface="Times New Roman"/>
              </a:rPr>
              <a:t>.	Under	Articl</a:t>
            </a:r>
            <a:r>
              <a:rPr sz="3200" spc="-5" dirty="0">
                <a:solidFill>
                  <a:srgbClr val="FFFFFF"/>
                </a:solidFill>
                <a:latin typeface="Times New Roman"/>
                <a:cs typeface="Times New Roman"/>
              </a:rPr>
              <a:t>e</a:t>
            </a:r>
            <a:r>
              <a:rPr sz="3200" dirty="0">
                <a:solidFill>
                  <a:srgbClr val="FFFFFF"/>
                </a:solidFill>
                <a:latin typeface="Times New Roman"/>
                <a:cs typeface="Times New Roman"/>
              </a:rPr>
              <a:t>-	325</a:t>
            </a:r>
            <a:endParaRPr sz="3200">
              <a:latin typeface="Times New Roman"/>
              <a:cs typeface="Times New Roman"/>
            </a:endParaRPr>
          </a:p>
        </p:txBody>
      </p:sp>
      <p:sp>
        <p:nvSpPr>
          <p:cNvPr id="8" name="object 8">
            <a:extLst>
              <a:ext uri="{FF2B5EF4-FFF2-40B4-BE49-F238E27FC236}">
                <a16:creationId xmlns:a16="http://schemas.microsoft.com/office/drawing/2014/main" id="{0C8D858A-69D3-4CCF-AC85-C3B3E927E6D3}"/>
              </a:ext>
            </a:extLst>
          </p:cNvPr>
          <p:cNvSpPr txBox="1"/>
          <p:nvPr/>
        </p:nvSpPr>
        <p:spPr>
          <a:xfrm>
            <a:off x="536575" y="3073400"/>
            <a:ext cx="1130300" cy="431800"/>
          </a:xfrm>
          <a:prstGeom prst="rect">
            <a:avLst/>
          </a:prstGeom>
        </p:spPr>
        <p:txBody>
          <a:bodyPr lIns="0" tIns="0" rIns="0" bIns="0">
            <a:spAutoFit/>
          </a:bodyPr>
          <a:lstStyle/>
          <a:p>
            <a:pPr marL="12700" eaLnBrk="1" fontAlgn="auto" hangingPunct="1">
              <a:spcBef>
                <a:spcPts val="0"/>
              </a:spcBef>
              <a:spcAft>
                <a:spcPts val="0"/>
              </a:spcAft>
              <a:tabLst>
                <a:tab pos="620395" algn="l"/>
              </a:tabLst>
              <a:defRPr/>
            </a:pPr>
            <a:r>
              <a:rPr sz="3200" spc="5" dirty="0">
                <a:solidFill>
                  <a:srgbClr val="FFFFFF"/>
                </a:solidFill>
                <a:latin typeface="Times New Roman"/>
                <a:cs typeface="Times New Roman"/>
              </a:rPr>
              <a:t>o</a:t>
            </a:r>
            <a:r>
              <a:rPr sz="3200" dirty="0">
                <a:solidFill>
                  <a:srgbClr val="FFFFFF"/>
                </a:solidFill>
                <a:latin typeface="Times New Roman"/>
                <a:cs typeface="Times New Roman"/>
              </a:rPr>
              <a:t>f	the</a:t>
            </a:r>
            <a:endParaRPr sz="3200">
              <a:latin typeface="Times New Roman"/>
              <a:cs typeface="Times New Roman"/>
            </a:endParaRPr>
          </a:p>
        </p:txBody>
      </p:sp>
      <p:sp>
        <p:nvSpPr>
          <p:cNvPr id="9" name="object 9">
            <a:extLst>
              <a:ext uri="{FF2B5EF4-FFF2-40B4-BE49-F238E27FC236}">
                <a16:creationId xmlns:a16="http://schemas.microsoft.com/office/drawing/2014/main" id="{28DDE892-2370-4E41-A772-89EBD08B72C5}"/>
              </a:ext>
            </a:extLst>
          </p:cNvPr>
          <p:cNvSpPr txBox="1"/>
          <p:nvPr/>
        </p:nvSpPr>
        <p:spPr>
          <a:xfrm>
            <a:off x="1911350" y="3073400"/>
            <a:ext cx="3902075" cy="431800"/>
          </a:xfrm>
          <a:prstGeom prst="rect">
            <a:avLst/>
          </a:prstGeom>
        </p:spPr>
        <p:txBody>
          <a:bodyPr lIns="0" tIns="0" rIns="0" bIns="0">
            <a:spAutoFit/>
          </a:bodyPr>
          <a:lstStyle/>
          <a:p>
            <a:pPr marL="12700" eaLnBrk="1" fontAlgn="auto" hangingPunct="1">
              <a:spcBef>
                <a:spcPts val="0"/>
              </a:spcBef>
              <a:spcAft>
                <a:spcPts val="0"/>
              </a:spcAft>
              <a:tabLst>
                <a:tab pos="2200910" algn="l"/>
                <a:tab pos="2694940" algn="l"/>
                <a:tab pos="3234690" algn="l"/>
              </a:tabLst>
              <a:defRPr/>
            </a:pPr>
            <a:r>
              <a:rPr sz="3200" dirty="0">
                <a:solidFill>
                  <a:srgbClr val="FFFFFF"/>
                </a:solidFill>
                <a:latin typeface="Times New Roman"/>
                <a:cs typeface="Times New Roman"/>
              </a:rPr>
              <a:t>consti</a:t>
            </a:r>
            <a:r>
              <a:rPr sz="3200" spc="-15" dirty="0">
                <a:solidFill>
                  <a:srgbClr val="FFFFFF"/>
                </a:solidFill>
                <a:latin typeface="Times New Roman"/>
                <a:cs typeface="Times New Roman"/>
              </a:rPr>
              <a:t>t</a:t>
            </a:r>
            <a:r>
              <a:rPr sz="3200" dirty="0">
                <a:solidFill>
                  <a:srgbClr val="FFFFFF"/>
                </a:solidFill>
                <a:latin typeface="Times New Roman"/>
                <a:cs typeface="Times New Roman"/>
              </a:rPr>
              <a:t>ut</a:t>
            </a:r>
            <a:r>
              <a:rPr sz="3200" spc="-15" dirty="0">
                <a:solidFill>
                  <a:srgbClr val="FFFFFF"/>
                </a:solidFill>
                <a:latin typeface="Times New Roman"/>
                <a:cs typeface="Times New Roman"/>
              </a:rPr>
              <a:t>i</a:t>
            </a:r>
            <a:r>
              <a:rPr sz="3200" dirty="0">
                <a:solidFill>
                  <a:srgbClr val="FFFFFF"/>
                </a:solidFill>
                <a:latin typeface="Times New Roman"/>
                <a:cs typeface="Times New Roman"/>
              </a:rPr>
              <a:t>on	</a:t>
            </a:r>
            <a:r>
              <a:rPr sz="3200" spc="-5" dirty="0">
                <a:solidFill>
                  <a:srgbClr val="FFFFFF"/>
                </a:solidFill>
                <a:latin typeface="Times New Roman"/>
                <a:cs typeface="Times New Roman"/>
              </a:rPr>
              <a:t>i</a:t>
            </a:r>
            <a:r>
              <a:rPr sz="3200" dirty="0">
                <a:solidFill>
                  <a:srgbClr val="FFFFFF"/>
                </a:solidFill>
                <a:latin typeface="Times New Roman"/>
                <a:cs typeface="Times New Roman"/>
              </a:rPr>
              <a:t>t	</a:t>
            </a:r>
            <a:r>
              <a:rPr sz="3200" spc="-5" dirty="0">
                <a:solidFill>
                  <a:srgbClr val="FFFFFF"/>
                </a:solidFill>
                <a:latin typeface="Times New Roman"/>
                <a:cs typeface="Times New Roman"/>
              </a:rPr>
              <a:t>i</a:t>
            </a:r>
            <a:r>
              <a:rPr sz="3200" dirty="0">
                <a:solidFill>
                  <a:srgbClr val="FFFFFF"/>
                </a:solidFill>
                <a:latin typeface="Times New Roman"/>
                <a:cs typeface="Times New Roman"/>
              </a:rPr>
              <a:t>s	said</a:t>
            </a:r>
            <a:endParaRPr sz="3200">
              <a:latin typeface="Times New Roman"/>
              <a:cs typeface="Times New Roman"/>
            </a:endParaRPr>
          </a:p>
        </p:txBody>
      </p:sp>
      <p:sp>
        <p:nvSpPr>
          <p:cNvPr id="10" name="object 10">
            <a:extLst>
              <a:ext uri="{FF2B5EF4-FFF2-40B4-BE49-F238E27FC236}">
                <a16:creationId xmlns:a16="http://schemas.microsoft.com/office/drawing/2014/main" id="{E0549043-ED27-46DA-86A0-03EAC973670D}"/>
              </a:ext>
            </a:extLst>
          </p:cNvPr>
          <p:cNvSpPr txBox="1"/>
          <p:nvPr/>
        </p:nvSpPr>
        <p:spPr>
          <a:xfrm>
            <a:off x="6059488" y="3073400"/>
            <a:ext cx="2549525" cy="431800"/>
          </a:xfrm>
          <a:prstGeom prst="rect">
            <a:avLst/>
          </a:prstGeom>
        </p:spPr>
        <p:txBody>
          <a:bodyPr lIns="0" tIns="0" rIns="0" bIns="0">
            <a:spAutoFit/>
          </a:bodyPr>
          <a:lstStyle/>
          <a:p>
            <a:pPr marL="12700" eaLnBrk="1" fontAlgn="auto" hangingPunct="1">
              <a:spcBef>
                <a:spcPts val="0"/>
              </a:spcBef>
              <a:spcAft>
                <a:spcPts val="0"/>
              </a:spcAft>
              <a:tabLst>
                <a:tab pos="890269" algn="l"/>
                <a:tab pos="1632585" algn="l"/>
              </a:tabLst>
              <a:defRPr/>
            </a:pPr>
            <a:r>
              <a:rPr sz="3200" spc="-20" dirty="0">
                <a:solidFill>
                  <a:srgbClr val="FFFFFF"/>
                </a:solidFill>
                <a:latin typeface="Times New Roman"/>
                <a:cs typeface="Times New Roman"/>
              </a:rPr>
              <a:t>t</a:t>
            </a:r>
            <a:r>
              <a:rPr sz="3200" dirty="0">
                <a:solidFill>
                  <a:srgbClr val="FFFFFF"/>
                </a:solidFill>
                <a:latin typeface="Times New Roman"/>
                <a:cs typeface="Times New Roman"/>
              </a:rPr>
              <a:t>h</a:t>
            </a:r>
            <a:r>
              <a:rPr sz="3200" spc="5" dirty="0">
                <a:solidFill>
                  <a:srgbClr val="FFFFFF"/>
                </a:solidFill>
                <a:latin typeface="Times New Roman"/>
                <a:cs typeface="Times New Roman"/>
              </a:rPr>
              <a:t>a</a:t>
            </a:r>
            <a:r>
              <a:rPr sz="3200" dirty="0">
                <a:solidFill>
                  <a:srgbClr val="FFFFFF"/>
                </a:solidFill>
                <a:latin typeface="Times New Roman"/>
                <a:cs typeface="Times New Roman"/>
              </a:rPr>
              <a:t>t	</a:t>
            </a:r>
            <a:r>
              <a:rPr sz="3200" spc="-10" dirty="0">
                <a:solidFill>
                  <a:srgbClr val="FFFFFF"/>
                </a:solidFill>
                <a:latin typeface="Times New Roman"/>
                <a:cs typeface="Times New Roman"/>
              </a:rPr>
              <a:t>f</a:t>
            </a:r>
            <a:r>
              <a:rPr sz="3200" dirty="0">
                <a:solidFill>
                  <a:srgbClr val="FFFFFF"/>
                </a:solidFill>
                <a:latin typeface="Times New Roman"/>
                <a:cs typeface="Times New Roman"/>
              </a:rPr>
              <a:t>or	every</a:t>
            </a:r>
            <a:endParaRPr sz="3200">
              <a:latin typeface="Times New Roman"/>
              <a:cs typeface="Times New Roman"/>
            </a:endParaRPr>
          </a:p>
        </p:txBody>
      </p:sp>
      <p:sp>
        <p:nvSpPr>
          <p:cNvPr id="46091" name="object 11">
            <a:extLst>
              <a:ext uri="{FF2B5EF4-FFF2-40B4-BE49-F238E27FC236}">
                <a16:creationId xmlns:a16="http://schemas.microsoft.com/office/drawing/2014/main" id="{0C12DCCA-BAC1-4913-9FEF-119C4088AC39}"/>
              </a:ext>
            </a:extLst>
          </p:cNvPr>
          <p:cNvSpPr txBox="1">
            <a:spLocks noChangeArrowheads="1"/>
          </p:cNvSpPr>
          <p:nvPr/>
        </p:nvSpPr>
        <p:spPr bwMode="auto">
          <a:xfrm>
            <a:off x="536575" y="3560763"/>
            <a:ext cx="8074025"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a:solidFill>
                  <a:srgbClr val="FFFFFF"/>
                </a:solidFill>
                <a:latin typeface="Times New Roman" panose="02020603050405020304" pitchFamily="18" charset="0"/>
                <a:cs typeface="Times New Roman" panose="02020603050405020304" pitchFamily="18" charset="0"/>
              </a:rPr>
              <a:t>constituency  there  will  be  one  general  electoral roll  which  will  be  one  general  electoral  roll which  will  include  the  names  of  all  the  voters belonging to different classes , religions, sex and races   etc.,   and   they   will   elect      a   common representative.</a:t>
            </a: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228479E-695C-436B-96A5-EA45F236CF0D}"/>
              </a:ext>
            </a:extLst>
          </p:cNvPr>
          <p:cNvSpPr txBox="1">
            <a:spLocks noGrp="1"/>
          </p:cNvSpPr>
          <p:nvPr>
            <p:ph type="title"/>
          </p:nvPr>
        </p:nvSpPr>
        <p:spPr/>
        <p:txBody>
          <a:bodyPr rtlCol="0">
            <a:normAutofit fontScale="90000"/>
          </a:bodyPr>
          <a:lstStyle/>
          <a:p>
            <a:pPr marL="884555" eaLnBrk="1" fontAlgn="auto" hangingPunct="1">
              <a:lnSpc>
                <a:spcPts val="5740"/>
              </a:lnSpc>
              <a:spcBef>
                <a:spcPts val="0"/>
              </a:spcBef>
              <a:spcAft>
                <a:spcPts val="0"/>
              </a:spcAft>
              <a:defRPr/>
            </a:pPr>
            <a:r>
              <a:rPr sz="4800" b="1" dirty="0"/>
              <a:t>SP</a:t>
            </a:r>
            <a:r>
              <a:rPr sz="4800" b="1" spc="-15" dirty="0"/>
              <a:t>E</a:t>
            </a:r>
            <a:r>
              <a:rPr sz="4800" b="1" dirty="0"/>
              <a:t>CIAL</a:t>
            </a:r>
            <a:r>
              <a:rPr sz="4800" b="1" spc="-155" dirty="0"/>
              <a:t> </a:t>
            </a:r>
            <a:r>
              <a:rPr sz="4800" b="1" dirty="0"/>
              <a:t>PROVISIONS</a:t>
            </a:r>
          </a:p>
        </p:txBody>
      </p:sp>
      <p:sp>
        <p:nvSpPr>
          <p:cNvPr id="48131" name="object 3">
            <a:extLst>
              <a:ext uri="{FF2B5EF4-FFF2-40B4-BE49-F238E27FC236}">
                <a16:creationId xmlns:a16="http://schemas.microsoft.com/office/drawing/2014/main" id="{8A8839EA-B6FD-4638-AEA1-5FAA4625D71D}"/>
              </a:ext>
            </a:extLst>
          </p:cNvPr>
          <p:cNvSpPr txBox="1">
            <a:spLocks noChangeArrowheads="1"/>
          </p:cNvSpPr>
          <p:nvPr/>
        </p:nvSpPr>
        <p:spPr bwMode="auto">
          <a:xfrm>
            <a:off x="588963" y="2590800"/>
            <a:ext cx="8250237"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699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400" dirty="0">
                <a:solidFill>
                  <a:srgbClr val="FFFFFF"/>
                </a:solidFill>
                <a:latin typeface="Times New Roman" panose="02020603050405020304" pitchFamily="18" charset="0"/>
                <a:cs typeface="Times New Roman" panose="02020603050405020304" pitchFamily="18" charset="0"/>
              </a:rPr>
              <a:t>  </a:t>
            </a:r>
            <a:r>
              <a:rPr lang="en-US" altLang="en-US" sz="3200" dirty="0">
                <a:solidFill>
                  <a:srgbClr val="FFFFFF"/>
                </a:solidFill>
                <a:latin typeface="Times New Roman" panose="02020603050405020304" pitchFamily="18" charset="0"/>
                <a:cs typeface="Times New Roman" panose="02020603050405020304" pitchFamily="18" charset="0"/>
              </a:rPr>
              <a:t>The  68</a:t>
            </a:r>
            <a:r>
              <a:rPr lang="en-US" altLang="en-US" sz="3200" baseline="24000" dirty="0">
                <a:solidFill>
                  <a:srgbClr val="FFFFFF"/>
                </a:solidFill>
                <a:latin typeface="Times New Roman" panose="02020603050405020304" pitchFamily="18" charset="0"/>
                <a:cs typeface="Times New Roman" panose="02020603050405020304" pitchFamily="18" charset="0"/>
              </a:rPr>
              <a:t>th   </a:t>
            </a:r>
            <a:r>
              <a:rPr lang="en-US" altLang="en-US" sz="3200" dirty="0">
                <a:solidFill>
                  <a:srgbClr val="FFFFFF"/>
                </a:solidFill>
                <a:latin typeface="Times New Roman" panose="02020603050405020304" pitchFamily="18" charset="0"/>
                <a:cs typeface="Times New Roman" panose="02020603050405020304" pitchFamily="18" charset="0"/>
              </a:rPr>
              <a:t>Constitutional  amendment  made  in  1990;  it  was provided  for  the  appointment  of  the National  Commission for the scheduled castes for the protection of their interests. In 2002, the government constituted two separate commissions for scheduled castes and scheduled tribes.</a:t>
            </a:r>
            <a:endParaRPr lang="en-US" altLang="en-US" sz="3200" dirty="0">
              <a:latin typeface="Times New Roman" panose="02020603050405020304" pitchFamily="18" charset="0"/>
              <a:cs typeface="Times New Roman" panose="02020603050405020304" pitchFamily="18" charset="0"/>
            </a:endParaRPr>
          </a:p>
          <a:p>
            <a:pPr algn="just" eaLnBrk="1" hangingPunct="1">
              <a:spcBef>
                <a:spcPts val="25"/>
              </a:spcBef>
            </a:pPr>
            <a:endParaRPr lang="en-US"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vi\Desktop\Ind Const\jagruti-orangy-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2544" y="1681193"/>
            <a:ext cx="1286210" cy="199362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354672" y="2184174"/>
            <a:ext cx="5843994" cy="1177552"/>
          </a:xfrm>
          <a:prstGeom prst="rect">
            <a:avLst/>
          </a:prstGeom>
          <a:noFill/>
        </p:spPr>
        <p:txBody>
          <a:bodyPr wrap="none" rtlCol="0">
            <a:noAutofit/>
            <a:scene3d>
              <a:camera prst="orthographicFront"/>
              <a:lightRig rig="threePt" dir="t"/>
            </a:scene3d>
            <a:sp3d extrusionH="57150">
              <a:bevelT w="38100" h="38100"/>
            </a:sp3d>
          </a:bodyPr>
          <a:lstStyle/>
          <a:p>
            <a:pPr algn="ctr"/>
            <a:r>
              <a:rPr lang="en-US" sz="3001" b="1" dirty="0">
                <a:solidFill>
                  <a:srgbClr val="00B0F0"/>
                </a:solidFill>
                <a:latin typeface="Garamond" panose="02020404030301010803" pitchFamily="18" charset="0"/>
              </a:rPr>
              <a:t>DIRECTIVE  PRINCIPLES  OF  </a:t>
            </a:r>
          </a:p>
          <a:p>
            <a:pPr algn="ctr"/>
            <a:r>
              <a:rPr lang="en-US" sz="3001" b="1" dirty="0">
                <a:solidFill>
                  <a:srgbClr val="00B0F0"/>
                </a:solidFill>
                <a:latin typeface="Garamond" panose="02020404030301010803" pitchFamily="18" charset="0"/>
              </a:rPr>
              <a:t>STATE  POLICY</a:t>
            </a:r>
            <a:endParaRPr lang="en-US" sz="3001" b="1" cap="all" dirty="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Garamond" panose="02020404030301010803" pitchFamily="18" charset="0"/>
            </a:endParaRPr>
          </a:p>
        </p:txBody>
      </p:sp>
      <p:sp>
        <p:nvSpPr>
          <p:cNvPr id="28" name="4-Point Star 27"/>
          <p:cNvSpPr/>
          <p:nvPr/>
        </p:nvSpPr>
        <p:spPr>
          <a:xfrm rot="890656">
            <a:off x="2953493" y="2962531"/>
            <a:ext cx="352421" cy="352512"/>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9" name="4-Point Star 28"/>
          <p:cNvSpPr/>
          <p:nvPr/>
        </p:nvSpPr>
        <p:spPr>
          <a:xfrm rot="890656">
            <a:off x="4944282" y="2974064"/>
            <a:ext cx="262844" cy="26291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4-Point Star 29"/>
          <p:cNvSpPr/>
          <p:nvPr/>
        </p:nvSpPr>
        <p:spPr>
          <a:xfrm rot="890656">
            <a:off x="6548071" y="3166118"/>
            <a:ext cx="200229" cy="20028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1" name="4-Point Star 30"/>
          <p:cNvSpPr/>
          <p:nvPr/>
        </p:nvSpPr>
        <p:spPr>
          <a:xfrm rot="890656">
            <a:off x="2255128" y="3064478"/>
            <a:ext cx="241270" cy="24133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2" name="4-Point Star 31"/>
          <p:cNvSpPr/>
          <p:nvPr/>
        </p:nvSpPr>
        <p:spPr>
          <a:xfrm rot="890656">
            <a:off x="3398425" y="3007313"/>
            <a:ext cx="241270" cy="24133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3" name="4-Point Star 32"/>
          <p:cNvSpPr/>
          <p:nvPr/>
        </p:nvSpPr>
        <p:spPr>
          <a:xfrm rot="890656">
            <a:off x="2701503" y="3437232"/>
            <a:ext cx="352421" cy="352512"/>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4" name="4-Point Star 33"/>
          <p:cNvSpPr/>
          <p:nvPr/>
        </p:nvSpPr>
        <p:spPr>
          <a:xfrm rot="890656">
            <a:off x="3837315" y="2931650"/>
            <a:ext cx="352421" cy="352512"/>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5" name="4-Point Star 34"/>
          <p:cNvSpPr/>
          <p:nvPr/>
        </p:nvSpPr>
        <p:spPr>
          <a:xfrm rot="890656">
            <a:off x="5437932" y="2931650"/>
            <a:ext cx="352421" cy="352512"/>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6" name="4-Point Star 35"/>
          <p:cNvSpPr/>
          <p:nvPr/>
        </p:nvSpPr>
        <p:spPr>
          <a:xfrm rot="890656">
            <a:off x="6809889" y="2962531"/>
            <a:ext cx="352421" cy="352512"/>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7" name="4-Point Star 36"/>
          <p:cNvSpPr/>
          <p:nvPr/>
        </p:nvSpPr>
        <p:spPr>
          <a:xfrm rot="890656">
            <a:off x="1685883" y="3145558"/>
            <a:ext cx="262844" cy="26291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8" name="4-Point Star 37"/>
          <p:cNvSpPr/>
          <p:nvPr/>
        </p:nvSpPr>
        <p:spPr>
          <a:xfrm rot="890656">
            <a:off x="5427949" y="3511715"/>
            <a:ext cx="262844" cy="26291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9" name="4-Point Star 38"/>
          <p:cNvSpPr/>
          <p:nvPr/>
        </p:nvSpPr>
        <p:spPr>
          <a:xfrm rot="890656">
            <a:off x="4230805" y="3415585"/>
            <a:ext cx="241270" cy="24133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0" name="4-Point Star 39"/>
          <p:cNvSpPr/>
          <p:nvPr/>
        </p:nvSpPr>
        <p:spPr>
          <a:xfrm rot="890656">
            <a:off x="3106215" y="3235973"/>
            <a:ext cx="241270" cy="24133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4-Point Star 40"/>
          <p:cNvSpPr/>
          <p:nvPr/>
        </p:nvSpPr>
        <p:spPr>
          <a:xfrm rot="890656">
            <a:off x="5970844" y="3088427"/>
            <a:ext cx="241270" cy="241333"/>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2" name="4-Point Star 41"/>
          <p:cNvSpPr/>
          <p:nvPr/>
        </p:nvSpPr>
        <p:spPr>
          <a:xfrm rot="890656">
            <a:off x="4251325" y="3175383"/>
            <a:ext cx="200229" cy="20028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421448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hold" grpId="0" nodeType="withEffect">
                                  <p:stCondLst>
                                    <p:cond delay="0"/>
                                  </p:stCondLst>
                                  <p:endCondLst>
                                    <p:cond evt="onNext" delay="0">
                                      <p:tgtEl>
                                        <p:sldTgt/>
                                      </p:tgtEl>
                                    </p:cond>
                                  </p:endCondLst>
                                  <p:iterate type="lt">
                                    <p:tmPct val="5000"/>
                                  </p:iterate>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xit" presetSubtype="0" repeatCount="indefinite" fill="hold" grpId="1" nodeType="withEffect">
                                  <p:stCondLst>
                                    <p:cond delay="700"/>
                                  </p:stCondLst>
                                  <p:endCondLst>
                                    <p:cond evt="onNext" delay="0">
                                      <p:tgtEl>
                                        <p:sldTgt/>
                                      </p:tgtEl>
                                    </p:cond>
                                  </p:endCondLst>
                                  <p:iterate type="lt">
                                    <p:tmPct val="5000"/>
                                  </p:iterate>
                                  <p:childTnLst>
                                    <p:anim calcmode="lin" valueType="num">
                                      <p:cBhvr>
                                        <p:cTn id="12" dur="1000"/>
                                        <p:tgtEl>
                                          <p:spTgt spid="28"/>
                                        </p:tgtEl>
                                        <p:attrNameLst>
                                          <p:attrName>ppt_w</p:attrName>
                                        </p:attrNameLst>
                                      </p:cBhvr>
                                      <p:tavLst>
                                        <p:tav tm="0">
                                          <p:val>
                                            <p:strVal val="ppt_w"/>
                                          </p:val>
                                        </p:tav>
                                        <p:tav tm="100000">
                                          <p:val>
                                            <p:fltVal val="0"/>
                                          </p:val>
                                        </p:tav>
                                      </p:tavLst>
                                    </p:anim>
                                    <p:anim calcmode="lin" valueType="num">
                                      <p:cBhvr>
                                        <p:cTn id="13" dur="1000"/>
                                        <p:tgtEl>
                                          <p:spTgt spid="28"/>
                                        </p:tgtEl>
                                        <p:attrNameLst>
                                          <p:attrName>ppt_h</p:attrName>
                                        </p:attrNameLst>
                                      </p:cBhvr>
                                      <p:tavLst>
                                        <p:tav tm="0">
                                          <p:val>
                                            <p:strVal val="ppt_h"/>
                                          </p:val>
                                        </p:tav>
                                        <p:tav tm="100000">
                                          <p:val>
                                            <p:fltVal val="0"/>
                                          </p:val>
                                        </p:tav>
                                      </p:tavLst>
                                    </p:anim>
                                    <p:anim calcmode="lin" valueType="num">
                                      <p:cBhvr>
                                        <p:cTn id="14" dur="1000"/>
                                        <p:tgtEl>
                                          <p:spTgt spid="28"/>
                                        </p:tgtEl>
                                        <p:attrNameLst>
                                          <p:attrName>style.rotation</p:attrName>
                                        </p:attrNameLst>
                                      </p:cBhvr>
                                      <p:tavLst>
                                        <p:tav tm="0">
                                          <p:val>
                                            <p:fltVal val="0"/>
                                          </p:val>
                                        </p:tav>
                                        <p:tav tm="100000">
                                          <p:val>
                                            <p:fltVal val="90"/>
                                          </p:val>
                                        </p:tav>
                                      </p:tavLst>
                                    </p:anim>
                                    <p:animEffect transition="out" filter="fade">
                                      <p:cBhvr>
                                        <p:cTn id="15" dur="1000"/>
                                        <p:tgtEl>
                                          <p:spTgt spid="28"/>
                                        </p:tgtEl>
                                      </p:cBhvr>
                                    </p:animEffect>
                                    <p:set>
                                      <p:cBhvr>
                                        <p:cTn id="16" dur="1" fill="hold">
                                          <p:stCondLst>
                                            <p:cond delay="999"/>
                                          </p:stCondLst>
                                        </p:cTn>
                                        <p:tgtEl>
                                          <p:spTgt spid="28"/>
                                        </p:tgtEl>
                                        <p:attrNameLst>
                                          <p:attrName>style.visibility</p:attrName>
                                        </p:attrNameLst>
                                      </p:cBhvr>
                                      <p:to>
                                        <p:strVal val="hidden"/>
                                      </p:to>
                                    </p:set>
                                  </p:childTnLst>
                                </p:cTn>
                              </p:par>
                              <p:par>
                                <p:cTn id="17" presetID="31" presetClass="entr" presetSubtype="0" repeatCount="indefinite" fill="hold" grpId="0" nodeType="withEffect">
                                  <p:stCondLst>
                                    <p:cond delay="200"/>
                                  </p:stCondLst>
                                  <p:endCondLst>
                                    <p:cond evt="onNext" delay="0">
                                      <p:tgtEl>
                                        <p:sldTgt/>
                                      </p:tgtEl>
                                    </p:cond>
                                  </p:endCondLst>
                                  <p:iterate type="lt">
                                    <p:tmPct val="5000"/>
                                  </p:iterate>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xit" presetSubtype="0" repeatCount="indefinite" fill="hold" grpId="1" nodeType="withEffect">
                                  <p:stCondLst>
                                    <p:cond delay="900"/>
                                  </p:stCondLst>
                                  <p:endCondLst>
                                    <p:cond evt="onNext" delay="0">
                                      <p:tgtEl>
                                        <p:sldTgt/>
                                      </p:tgtEl>
                                    </p:cond>
                                  </p:endCondLst>
                                  <p:iterate type="lt">
                                    <p:tmPct val="5000"/>
                                  </p:iterate>
                                  <p:childTnLst>
                                    <p:anim calcmode="lin" valueType="num">
                                      <p:cBhvr>
                                        <p:cTn id="24" dur="1000"/>
                                        <p:tgtEl>
                                          <p:spTgt spid="31"/>
                                        </p:tgtEl>
                                        <p:attrNameLst>
                                          <p:attrName>ppt_w</p:attrName>
                                        </p:attrNameLst>
                                      </p:cBhvr>
                                      <p:tavLst>
                                        <p:tav tm="0">
                                          <p:val>
                                            <p:strVal val="ppt_w"/>
                                          </p:val>
                                        </p:tav>
                                        <p:tav tm="100000">
                                          <p:val>
                                            <p:fltVal val="0"/>
                                          </p:val>
                                        </p:tav>
                                      </p:tavLst>
                                    </p:anim>
                                    <p:anim calcmode="lin" valueType="num">
                                      <p:cBhvr>
                                        <p:cTn id="25" dur="1000"/>
                                        <p:tgtEl>
                                          <p:spTgt spid="31"/>
                                        </p:tgtEl>
                                        <p:attrNameLst>
                                          <p:attrName>ppt_h</p:attrName>
                                        </p:attrNameLst>
                                      </p:cBhvr>
                                      <p:tavLst>
                                        <p:tav tm="0">
                                          <p:val>
                                            <p:strVal val="ppt_h"/>
                                          </p:val>
                                        </p:tav>
                                        <p:tav tm="100000">
                                          <p:val>
                                            <p:fltVal val="0"/>
                                          </p:val>
                                        </p:tav>
                                      </p:tavLst>
                                    </p:anim>
                                    <p:anim calcmode="lin" valueType="num">
                                      <p:cBhvr>
                                        <p:cTn id="26" dur="1000"/>
                                        <p:tgtEl>
                                          <p:spTgt spid="31"/>
                                        </p:tgtEl>
                                        <p:attrNameLst>
                                          <p:attrName>style.rotation</p:attrName>
                                        </p:attrNameLst>
                                      </p:cBhvr>
                                      <p:tavLst>
                                        <p:tav tm="0">
                                          <p:val>
                                            <p:fltVal val="0"/>
                                          </p:val>
                                        </p:tav>
                                        <p:tav tm="100000">
                                          <p:val>
                                            <p:fltVal val="90"/>
                                          </p:val>
                                        </p:tav>
                                      </p:tavLst>
                                    </p:anim>
                                    <p:animEffect transition="out" filter="fade">
                                      <p:cBhvr>
                                        <p:cTn id="27" dur="1000"/>
                                        <p:tgtEl>
                                          <p:spTgt spid="31"/>
                                        </p:tgtEl>
                                      </p:cBhvr>
                                    </p:animEffect>
                                    <p:set>
                                      <p:cBhvr>
                                        <p:cTn id="28" dur="1" fill="hold">
                                          <p:stCondLst>
                                            <p:cond delay="999"/>
                                          </p:stCondLst>
                                        </p:cTn>
                                        <p:tgtEl>
                                          <p:spTgt spid="31"/>
                                        </p:tgtEl>
                                        <p:attrNameLst>
                                          <p:attrName>style.visibility</p:attrName>
                                        </p:attrNameLst>
                                      </p:cBhvr>
                                      <p:to>
                                        <p:strVal val="hidden"/>
                                      </p:to>
                                    </p:set>
                                  </p:childTnLst>
                                </p:cTn>
                              </p:par>
                              <p:par>
                                <p:cTn id="29" presetID="31" presetClass="entr" presetSubtype="0" repeatCount="indefinite" fill="hold" grpId="0" nodeType="withEffect">
                                  <p:stCondLst>
                                    <p:cond delay="400"/>
                                  </p:stCondLst>
                                  <p:endCondLst>
                                    <p:cond evt="onNext" delay="0">
                                      <p:tgtEl>
                                        <p:sldTgt/>
                                      </p:tgtEl>
                                    </p:cond>
                                  </p:endCondLst>
                                  <p:iterate type="lt">
                                    <p:tmPct val="5000"/>
                                  </p:iterate>
                                  <p:childTnLst>
                                    <p:set>
                                      <p:cBhvr>
                                        <p:cTn id="30" dur="1" fill="hold">
                                          <p:stCondLst>
                                            <p:cond delay="0"/>
                                          </p:stCondLst>
                                        </p:cTn>
                                        <p:tgtEl>
                                          <p:spTgt spid="32"/>
                                        </p:tgtEl>
                                        <p:attrNameLst>
                                          <p:attrName>style.visibility</p:attrName>
                                        </p:attrNameLst>
                                      </p:cBhvr>
                                      <p:to>
                                        <p:strVal val="visible"/>
                                      </p:to>
                                    </p:set>
                                    <p:anim calcmode="lin" valueType="num">
                                      <p:cBhvr>
                                        <p:cTn id="31" dur="1000" fill="hold"/>
                                        <p:tgtEl>
                                          <p:spTgt spid="32"/>
                                        </p:tgtEl>
                                        <p:attrNameLst>
                                          <p:attrName>ppt_w</p:attrName>
                                        </p:attrNameLst>
                                      </p:cBhvr>
                                      <p:tavLst>
                                        <p:tav tm="0">
                                          <p:val>
                                            <p:fltVal val="0"/>
                                          </p:val>
                                        </p:tav>
                                        <p:tav tm="100000">
                                          <p:val>
                                            <p:strVal val="#ppt_w"/>
                                          </p:val>
                                        </p:tav>
                                      </p:tavLst>
                                    </p:anim>
                                    <p:anim calcmode="lin" valueType="num">
                                      <p:cBhvr>
                                        <p:cTn id="32" dur="1000" fill="hold"/>
                                        <p:tgtEl>
                                          <p:spTgt spid="32"/>
                                        </p:tgtEl>
                                        <p:attrNameLst>
                                          <p:attrName>ppt_h</p:attrName>
                                        </p:attrNameLst>
                                      </p:cBhvr>
                                      <p:tavLst>
                                        <p:tav tm="0">
                                          <p:val>
                                            <p:fltVal val="0"/>
                                          </p:val>
                                        </p:tav>
                                        <p:tav tm="100000">
                                          <p:val>
                                            <p:strVal val="#ppt_h"/>
                                          </p:val>
                                        </p:tav>
                                      </p:tavLst>
                                    </p:anim>
                                    <p:anim calcmode="lin" valueType="num">
                                      <p:cBhvr>
                                        <p:cTn id="33" dur="1000" fill="hold"/>
                                        <p:tgtEl>
                                          <p:spTgt spid="32"/>
                                        </p:tgtEl>
                                        <p:attrNameLst>
                                          <p:attrName>style.rotation</p:attrName>
                                        </p:attrNameLst>
                                      </p:cBhvr>
                                      <p:tavLst>
                                        <p:tav tm="0">
                                          <p:val>
                                            <p:fltVal val="90"/>
                                          </p:val>
                                        </p:tav>
                                        <p:tav tm="100000">
                                          <p:val>
                                            <p:fltVal val="0"/>
                                          </p:val>
                                        </p:tav>
                                      </p:tavLst>
                                    </p:anim>
                                    <p:animEffect transition="in" filter="fade">
                                      <p:cBhvr>
                                        <p:cTn id="34" dur="1000"/>
                                        <p:tgtEl>
                                          <p:spTgt spid="32"/>
                                        </p:tgtEl>
                                      </p:cBhvr>
                                    </p:animEffect>
                                  </p:childTnLst>
                                </p:cTn>
                              </p:par>
                              <p:par>
                                <p:cTn id="35" presetID="31" presetClass="exit" presetSubtype="0" repeatCount="indefinite" fill="hold" grpId="1" nodeType="withEffect">
                                  <p:stCondLst>
                                    <p:cond delay="1100"/>
                                  </p:stCondLst>
                                  <p:endCondLst>
                                    <p:cond evt="onNext" delay="0">
                                      <p:tgtEl>
                                        <p:sldTgt/>
                                      </p:tgtEl>
                                    </p:cond>
                                  </p:endCondLst>
                                  <p:iterate type="lt">
                                    <p:tmPct val="5000"/>
                                  </p:iterate>
                                  <p:childTnLst>
                                    <p:anim calcmode="lin" valueType="num">
                                      <p:cBhvr>
                                        <p:cTn id="36" dur="1000"/>
                                        <p:tgtEl>
                                          <p:spTgt spid="32"/>
                                        </p:tgtEl>
                                        <p:attrNameLst>
                                          <p:attrName>ppt_w</p:attrName>
                                        </p:attrNameLst>
                                      </p:cBhvr>
                                      <p:tavLst>
                                        <p:tav tm="0">
                                          <p:val>
                                            <p:strVal val="ppt_w"/>
                                          </p:val>
                                        </p:tav>
                                        <p:tav tm="100000">
                                          <p:val>
                                            <p:fltVal val="0"/>
                                          </p:val>
                                        </p:tav>
                                      </p:tavLst>
                                    </p:anim>
                                    <p:anim calcmode="lin" valueType="num">
                                      <p:cBhvr>
                                        <p:cTn id="37" dur="1000"/>
                                        <p:tgtEl>
                                          <p:spTgt spid="32"/>
                                        </p:tgtEl>
                                        <p:attrNameLst>
                                          <p:attrName>ppt_h</p:attrName>
                                        </p:attrNameLst>
                                      </p:cBhvr>
                                      <p:tavLst>
                                        <p:tav tm="0">
                                          <p:val>
                                            <p:strVal val="ppt_h"/>
                                          </p:val>
                                        </p:tav>
                                        <p:tav tm="100000">
                                          <p:val>
                                            <p:fltVal val="0"/>
                                          </p:val>
                                        </p:tav>
                                      </p:tavLst>
                                    </p:anim>
                                    <p:anim calcmode="lin" valueType="num">
                                      <p:cBhvr>
                                        <p:cTn id="38" dur="1000"/>
                                        <p:tgtEl>
                                          <p:spTgt spid="32"/>
                                        </p:tgtEl>
                                        <p:attrNameLst>
                                          <p:attrName>style.rotation</p:attrName>
                                        </p:attrNameLst>
                                      </p:cBhvr>
                                      <p:tavLst>
                                        <p:tav tm="0">
                                          <p:val>
                                            <p:fltVal val="0"/>
                                          </p:val>
                                        </p:tav>
                                        <p:tav tm="100000">
                                          <p:val>
                                            <p:fltVal val="90"/>
                                          </p:val>
                                        </p:tav>
                                      </p:tavLst>
                                    </p:anim>
                                    <p:animEffect transition="out" filter="fade">
                                      <p:cBhvr>
                                        <p:cTn id="39" dur="1000"/>
                                        <p:tgtEl>
                                          <p:spTgt spid="32"/>
                                        </p:tgtEl>
                                      </p:cBhvr>
                                    </p:animEffect>
                                    <p:set>
                                      <p:cBhvr>
                                        <p:cTn id="40" dur="1" fill="hold">
                                          <p:stCondLst>
                                            <p:cond delay="999"/>
                                          </p:stCondLst>
                                        </p:cTn>
                                        <p:tgtEl>
                                          <p:spTgt spid="32"/>
                                        </p:tgtEl>
                                        <p:attrNameLst>
                                          <p:attrName>style.visibility</p:attrName>
                                        </p:attrNameLst>
                                      </p:cBhvr>
                                      <p:to>
                                        <p:strVal val="hidden"/>
                                      </p:to>
                                    </p:set>
                                  </p:childTnLst>
                                </p:cTn>
                              </p:par>
                              <p:par>
                                <p:cTn id="41" presetID="31" presetClass="entr" presetSubtype="0" repeatCount="indefinite" fill="hold" grpId="0" nodeType="withEffect">
                                  <p:stCondLst>
                                    <p:cond delay="800"/>
                                  </p:stCondLst>
                                  <p:endCondLst>
                                    <p:cond evt="onNext" delay="0">
                                      <p:tgtEl>
                                        <p:sldTgt/>
                                      </p:tgtEl>
                                    </p:cond>
                                  </p:endCondLst>
                                  <p:iterate type="lt">
                                    <p:tmPct val="5000"/>
                                  </p:iterate>
                                  <p:childTnLst>
                                    <p:set>
                                      <p:cBhvr>
                                        <p:cTn id="42" dur="1" fill="hold">
                                          <p:stCondLst>
                                            <p:cond delay="0"/>
                                          </p:stCondLst>
                                        </p:cTn>
                                        <p:tgtEl>
                                          <p:spTgt spid="29"/>
                                        </p:tgtEl>
                                        <p:attrNameLst>
                                          <p:attrName>style.visibility</p:attrName>
                                        </p:attrNameLst>
                                      </p:cBhvr>
                                      <p:to>
                                        <p:strVal val="visible"/>
                                      </p:to>
                                    </p:set>
                                    <p:anim calcmode="lin" valueType="num">
                                      <p:cBhvr>
                                        <p:cTn id="43" dur="1000" fill="hold"/>
                                        <p:tgtEl>
                                          <p:spTgt spid="29"/>
                                        </p:tgtEl>
                                        <p:attrNameLst>
                                          <p:attrName>ppt_w</p:attrName>
                                        </p:attrNameLst>
                                      </p:cBhvr>
                                      <p:tavLst>
                                        <p:tav tm="0">
                                          <p:val>
                                            <p:fltVal val="0"/>
                                          </p:val>
                                        </p:tav>
                                        <p:tav tm="100000">
                                          <p:val>
                                            <p:strVal val="#ppt_w"/>
                                          </p:val>
                                        </p:tav>
                                      </p:tavLst>
                                    </p:anim>
                                    <p:anim calcmode="lin" valueType="num">
                                      <p:cBhvr>
                                        <p:cTn id="44" dur="1000" fill="hold"/>
                                        <p:tgtEl>
                                          <p:spTgt spid="29"/>
                                        </p:tgtEl>
                                        <p:attrNameLst>
                                          <p:attrName>ppt_h</p:attrName>
                                        </p:attrNameLst>
                                      </p:cBhvr>
                                      <p:tavLst>
                                        <p:tav tm="0">
                                          <p:val>
                                            <p:fltVal val="0"/>
                                          </p:val>
                                        </p:tav>
                                        <p:tav tm="100000">
                                          <p:val>
                                            <p:strVal val="#ppt_h"/>
                                          </p:val>
                                        </p:tav>
                                      </p:tavLst>
                                    </p:anim>
                                    <p:anim calcmode="lin" valueType="num">
                                      <p:cBhvr>
                                        <p:cTn id="45" dur="1000" fill="hold"/>
                                        <p:tgtEl>
                                          <p:spTgt spid="29"/>
                                        </p:tgtEl>
                                        <p:attrNameLst>
                                          <p:attrName>style.rotation</p:attrName>
                                        </p:attrNameLst>
                                      </p:cBhvr>
                                      <p:tavLst>
                                        <p:tav tm="0">
                                          <p:val>
                                            <p:fltVal val="90"/>
                                          </p:val>
                                        </p:tav>
                                        <p:tav tm="100000">
                                          <p:val>
                                            <p:fltVal val="0"/>
                                          </p:val>
                                        </p:tav>
                                      </p:tavLst>
                                    </p:anim>
                                    <p:animEffect transition="in" filter="fade">
                                      <p:cBhvr>
                                        <p:cTn id="46" dur="1000"/>
                                        <p:tgtEl>
                                          <p:spTgt spid="29"/>
                                        </p:tgtEl>
                                      </p:cBhvr>
                                    </p:animEffect>
                                  </p:childTnLst>
                                </p:cTn>
                              </p:par>
                              <p:par>
                                <p:cTn id="47" presetID="31" presetClass="exit" presetSubtype="0" repeatCount="indefinite" fill="hold" grpId="1" nodeType="withEffect">
                                  <p:stCondLst>
                                    <p:cond delay="1400"/>
                                  </p:stCondLst>
                                  <p:endCondLst>
                                    <p:cond evt="onNext" delay="0">
                                      <p:tgtEl>
                                        <p:sldTgt/>
                                      </p:tgtEl>
                                    </p:cond>
                                  </p:endCondLst>
                                  <p:iterate type="lt">
                                    <p:tmPct val="5000"/>
                                  </p:iterate>
                                  <p:childTnLst>
                                    <p:anim calcmode="lin" valueType="num">
                                      <p:cBhvr>
                                        <p:cTn id="48" dur="1000"/>
                                        <p:tgtEl>
                                          <p:spTgt spid="29"/>
                                        </p:tgtEl>
                                        <p:attrNameLst>
                                          <p:attrName>ppt_w</p:attrName>
                                        </p:attrNameLst>
                                      </p:cBhvr>
                                      <p:tavLst>
                                        <p:tav tm="0">
                                          <p:val>
                                            <p:strVal val="ppt_w"/>
                                          </p:val>
                                        </p:tav>
                                        <p:tav tm="100000">
                                          <p:val>
                                            <p:fltVal val="0"/>
                                          </p:val>
                                        </p:tav>
                                      </p:tavLst>
                                    </p:anim>
                                    <p:anim calcmode="lin" valueType="num">
                                      <p:cBhvr>
                                        <p:cTn id="49" dur="1000"/>
                                        <p:tgtEl>
                                          <p:spTgt spid="29"/>
                                        </p:tgtEl>
                                        <p:attrNameLst>
                                          <p:attrName>ppt_h</p:attrName>
                                        </p:attrNameLst>
                                      </p:cBhvr>
                                      <p:tavLst>
                                        <p:tav tm="0">
                                          <p:val>
                                            <p:strVal val="ppt_h"/>
                                          </p:val>
                                        </p:tav>
                                        <p:tav tm="100000">
                                          <p:val>
                                            <p:fltVal val="0"/>
                                          </p:val>
                                        </p:tav>
                                      </p:tavLst>
                                    </p:anim>
                                    <p:anim calcmode="lin" valueType="num">
                                      <p:cBhvr>
                                        <p:cTn id="50" dur="1000"/>
                                        <p:tgtEl>
                                          <p:spTgt spid="29"/>
                                        </p:tgtEl>
                                        <p:attrNameLst>
                                          <p:attrName>style.rotation</p:attrName>
                                        </p:attrNameLst>
                                      </p:cBhvr>
                                      <p:tavLst>
                                        <p:tav tm="0">
                                          <p:val>
                                            <p:fltVal val="0"/>
                                          </p:val>
                                        </p:tav>
                                        <p:tav tm="100000">
                                          <p:val>
                                            <p:fltVal val="90"/>
                                          </p:val>
                                        </p:tav>
                                      </p:tavLst>
                                    </p:anim>
                                    <p:animEffect transition="out" filter="fade">
                                      <p:cBhvr>
                                        <p:cTn id="51" dur="1000"/>
                                        <p:tgtEl>
                                          <p:spTgt spid="29"/>
                                        </p:tgtEl>
                                      </p:cBhvr>
                                    </p:animEffect>
                                    <p:set>
                                      <p:cBhvr>
                                        <p:cTn id="52" dur="1" fill="hold">
                                          <p:stCondLst>
                                            <p:cond delay="999"/>
                                          </p:stCondLst>
                                        </p:cTn>
                                        <p:tgtEl>
                                          <p:spTgt spid="29"/>
                                        </p:tgtEl>
                                        <p:attrNameLst>
                                          <p:attrName>style.visibility</p:attrName>
                                        </p:attrNameLst>
                                      </p:cBhvr>
                                      <p:to>
                                        <p:strVal val="hidden"/>
                                      </p:to>
                                    </p:set>
                                  </p:childTnLst>
                                </p:cTn>
                              </p:par>
                              <p:par>
                                <p:cTn id="53" presetID="31" presetClass="entr" presetSubtype="0" repeatCount="indefinite" fill="hold" grpId="0" nodeType="withEffect">
                                  <p:stCondLst>
                                    <p:cond delay="900"/>
                                  </p:stCondLst>
                                  <p:endCondLst>
                                    <p:cond evt="onNext" delay="0">
                                      <p:tgtEl>
                                        <p:sldTgt/>
                                      </p:tgtEl>
                                    </p:cond>
                                  </p:endCondLst>
                                  <p:iterate type="lt">
                                    <p:tmPct val="5000"/>
                                  </p:iterate>
                                  <p:childTnLst>
                                    <p:set>
                                      <p:cBhvr>
                                        <p:cTn id="54" dur="1" fill="hold">
                                          <p:stCondLst>
                                            <p:cond delay="0"/>
                                          </p:stCondLst>
                                        </p:cTn>
                                        <p:tgtEl>
                                          <p:spTgt spid="30"/>
                                        </p:tgtEl>
                                        <p:attrNameLst>
                                          <p:attrName>style.visibility</p:attrName>
                                        </p:attrNameLst>
                                      </p:cBhvr>
                                      <p:to>
                                        <p:strVal val="visible"/>
                                      </p:to>
                                    </p:set>
                                    <p:anim calcmode="lin" valueType="num">
                                      <p:cBhvr>
                                        <p:cTn id="55" dur="1000" fill="hold"/>
                                        <p:tgtEl>
                                          <p:spTgt spid="30"/>
                                        </p:tgtEl>
                                        <p:attrNameLst>
                                          <p:attrName>ppt_w</p:attrName>
                                        </p:attrNameLst>
                                      </p:cBhvr>
                                      <p:tavLst>
                                        <p:tav tm="0">
                                          <p:val>
                                            <p:fltVal val="0"/>
                                          </p:val>
                                        </p:tav>
                                        <p:tav tm="100000">
                                          <p:val>
                                            <p:strVal val="#ppt_w"/>
                                          </p:val>
                                        </p:tav>
                                      </p:tavLst>
                                    </p:anim>
                                    <p:anim calcmode="lin" valueType="num">
                                      <p:cBhvr>
                                        <p:cTn id="56" dur="1000" fill="hold"/>
                                        <p:tgtEl>
                                          <p:spTgt spid="30"/>
                                        </p:tgtEl>
                                        <p:attrNameLst>
                                          <p:attrName>ppt_h</p:attrName>
                                        </p:attrNameLst>
                                      </p:cBhvr>
                                      <p:tavLst>
                                        <p:tav tm="0">
                                          <p:val>
                                            <p:fltVal val="0"/>
                                          </p:val>
                                        </p:tav>
                                        <p:tav tm="100000">
                                          <p:val>
                                            <p:strVal val="#ppt_h"/>
                                          </p:val>
                                        </p:tav>
                                      </p:tavLst>
                                    </p:anim>
                                    <p:anim calcmode="lin" valueType="num">
                                      <p:cBhvr>
                                        <p:cTn id="57" dur="1000" fill="hold"/>
                                        <p:tgtEl>
                                          <p:spTgt spid="30"/>
                                        </p:tgtEl>
                                        <p:attrNameLst>
                                          <p:attrName>style.rotation</p:attrName>
                                        </p:attrNameLst>
                                      </p:cBhvr>
                                      <p:tavLst>
                                        <p:tav tm="0">
                                          <p:val>
                                            <p:fltVal val="90"/>
                                          </p:val>
                                        </p:tav>
                                        <p:tav tm="100000">
                                          <p:val>
                                            <p:fltVal val="0"/>
                                          </p:val>
                                        </p:tav>
                                      </p:tavLst>
                                    </p:anim>
                                    <p:animEffect transition="in" filter="fade">
                                      <p:cBhvr>
                                        <p:cTn id="58" dur="1000"/>
                                        <p:tgtEl>
                                          <p:spTgt spid="30"/>
                                        </p:tgtEl>
                                      </p:cBhvr>
                                    </p:animEffect>
                                  </p:childTnLst>
                                </p:cTn>
                              </p:par>
                              <p:par>
                                <p:cTn id="59" presetID="31" presetClass="exit" presetSubtype="0" repeatCount="indefinite" fill="hold" grpId="1" nodeType="withEffect">
                                  <p:stCondLst>
                                    <p:cond delay="1500"/>
                                  </p:stCondLst>
                                  <p:endCondLst>
                                    <p:cond evt="onNext" delay="0">
                                      <p:tgtEl>
                                        <p:sldTgt/>
                                      </p:tgtEl>
                                    </p:cond>
                                  </p:endCondLst>
                                  <p:iterate type="lt">
                                    <p:tmPct val="5000"/>
                                  </p:iterate>
                                  <p:childTnLst>
                                    <p:anim calcmode="lin" valueType="num">
                                      <p:cBhvr>
                                        <p:cTn id="60" dur="1000"/>
                                        <p:tgtEl>
                                          <p:spTgt spid="30"/>
                                        </p:tgtEl>
                                        <p:attrNameLst>
                                          <p:attrName>ppt_w</p:attrName>
                                        </p:attrNameLst>
                                      </p:cBhvr>
                                      <p:tavLst>
                                        <p:tav tm="0">
                                          <p:val>
                                            <p:strVal val="ppt_w"/>
                                          </p:val>
                                        </p:tav>
                                        <p:tav tm="100000">
                                          <p:val>
                                            <p:fltVal val="0"/>
                                          </p:val>
                                        </p:tav>
                                      </p:tavLst>
                                    </p:anim>
                                    <p:anim calcmode="lin" valueType="num">
                                      <p:cBhvr>
                                        <p:cTn id="61" dur="1000"/>
                                        <p:tgtEl>
                                          <p:spTgt spid="30"/>
                                        </p:tgtEl>
                                        <p:attrNameLst>
                                          <p:attrName>ppt_h</p:attrName>
                                        </p:attrNameLst>
                                      </p:cBhvr>
                                      <p:tavLst>
                                        <p:tav tm="0">
                                          <p:val>
                                            <p:strVal val="ppt_h"/>
                                          </p:val>
                                        </p:tav>
                                        <p:tav tm="100000">
                                          <p:val>
                                            <p:fltVal val="0"/>
                                          </p:val>
                                        </p:tav>
                                      </p:tavLst>
                                    </p:anim>
                                    <p:anim calcmode="lin" valueType="num">
                                      <p:cBhvr>
                                        <p:cTn id="62" dur="1000"/>
                                        <p:tgtEl>
                                          <p:spTgt spid="30"/>
                                        </p:tgtEl>
                                        <p:attrNameLst>
                                          <p:attrName>style.rotation</p:attrName>
                                        </p:attrNameLst>
                                      </p:cBhvr>
                                      <p:tavLst>
                                        <p:tav tm="0">
                                          <p:val>
                                            <p:fltVal val="0"/>
                                          </p:val>
                                        </p:tav>
                                        <p:tav tm="100000">
                                          <p:val>
                                            <p:fltVal val="90"/>
                                          </p:val>
                                        </p:tav>
                                      </p:tavLst>
                                    </p:anim>
                                    <p:animEffect transition="out" filter="fade">
                                      <p:cBhvr>
                                        <p:cTn id="63" dur="1000"/>
                                        <p:tgtEl>
                                          <p:spTgt spid="30"/>
                                        </p:tgtEl>
                                      </p:cBhvr>
                                    </p:animEffect>
                                    <p:set>
                                      <p:cBhvr>
                                        <p:cTn id="64" dur="1" fill="hold">
                                          <p:stCondLst>
                                            <p:cond delay="999"/>
                                          </p:stCondLst>
                                        </p:cTn>
                                        <p:tgtEl>
                                          <p:spTgt spid="30"/>
                                        </p:tgtEl>
                                        <p:attrNameLst>
                                          <p:attrName>style.visibility</p:attrName>
                                        </p:attrNameLst>
                                      </p:cBhvr>
                                      <p:to>
                                        <p:strVal val="hidden"/>
                                      </p:to>
                                    </p:set>
                                  </p:childTnLst>
                                </p:cTn>
                              </p:par>
                              <p:par>
                                <p:cTn id="65" presetID="31" presetClass="entr" presetSubtype="0" repeatCount="indefinite" fill="hold" grpId="0" nodeType="withEffect">
                                  <p:stCondLst>
                                    <p:cond delay="0"/>
                                  </p:stCondLst>
                                  <p:endCondLst>
                                    <p:cond evt="onNext" delay="0">
                                      <p:tgtEl>
                                        <p:sldTgt/>
                                      </p:tgtEl>
                                    </p:cond>
                                  </p:endCondLst>
                                  <p:iterate type="lt">
                                    <p:tmPct val="5000"/>
                                  </p:iterate>
                                  <p:childTnLst>
                                    <p:set>
                                      <p:cBhvr>
                                        <p:cTn id="66" dur="1" fill="hold">
                                          <p:stCondLst>
                                            <p:cond delay="0"/>
                                          </p:stCondLst>
                                        </p:cTn>
                                        <p:tgtEl>
                                          <p:spTgt spid="33"/>
                                        </p:tgtEl>
                                        <p:attrNameLst>
                                          <p:attrName>style.visibility</p:attrName>
                                        </p:attrNameLst>
                                      </p:cBhvr>
                                      <p:to>
                                        <p:strVal val="visible"/>
                                      </p:to>
                                    </p:set>
                                    <p:anim calcmode="lin" valueType="num">
                                      <p:cBhvr>
                                        <p:cTn id="67" dur="1000" fill="hold"/>
                                        <p:tgtEl>
                                          <p:spTgt spid="33"/>
                                        </p:tgtEl>
                                        <p:attrNameLst>
                                          <p:attrName>ppt_w</p:attrName>
                                        </p:attrNameLst>
                                      </p:cBhvr>
                                      <p:tavLst>
                                        <p:tav tm="0">
                                          <p:val>
                                            <p:fltVal val="0"/>
                                          </p:val>
                                        </p:tav>
                                        <p:tav tm="100000">
                                          <p:val>
                                            <p:strVal val="#ppt_w"/>
                                          </p:val>
                                        </p:tav>
                                      </p:tavLst>
                                    </p:anim>
                                    <p:anim calcmode="lin" valueType="num">
                                      <p:cBhvr>
                                        <p:cTn id="68" dur="1000" fill="hold"/>
                                        <p:tgtEl>
                                          <p:spTgt spid="33"/>
                                        </p:tgtEl>
                                        <p:attrNameLst>
                                          <p:attrName>ppt_h</p:attrName>
                                        </p:attrNameLst>
                                      </p:cBhvr>
                                      <p:tavLst>
                                        <p:tav tm="0">
                                          <p:val>
                                            <p:fltVal val="0"/>
                                          </p:val>
                                        </p:tav>
                                        <p:tav tm="100000">
                                          <p:val>
                                            <p:strVal val="#ppt_h"/>
                                          </p:val>
                                        </p:tav>
                                      </p:tavLst>
                                    </p:anim>
                                    <p:anim calcmode="lin" valueType="num">
                                      <p:cBhvr>
                                        <p:cTn id="69" dur="1000" fill="hold"/>
                                        <p:tgtEl>
                                          <p:spTgt spid="33"/>
                                        </p:tgtEl>
                                        <p:attrNameLst>
                                          <p:attrName>style.rotation</p:attrName>
                                        </p:attrNameLst>
                                      </p:cBhvr>
                                      <p:tavLst>
                                        <p:tav tm="0">
                                          <p:val>
                                            <p:fltVal val="90"/>
                                          </p:val>
                                        </p:tav>
                                        <p:tav tm="100000">
                                          <p:val>
                                            <p:fltVal val="0"/>
                                          </p:val>
                                        </p:tav>
                                      </p:tavLst>
                                    </p:anim>
                                    <p:animEffect transition="in" filter="fade">
                                      <p:cBhvr>
                                        <p:cTn id="70" dur="1000"/>
                                        <p:tgtEl>
                                          <p:spTgt spid="33"/>
                                        </p:tgtEl>
                                      </p:cBhvr>
                                    </p:animEffect>
                                  </p:childTnLst>
                                </p:cTn>
                              </p:par>
                              <p:par>
                                <p:cTn id="71" presetID="31" presetClass="exit" presetSubtype="0" repeatCount="indefinite" fill="hold" grpId="1" nodeType="withEffect">
                                  <p:stCondLst>
                                    <p:cond delay="700"/>
                                  </p:stCondLst>
                                  <p:endCondLst>
                                    <p:cond evt="onNext" delay="0">
                                      <p:tgtEl>
                                        <p:sldTgt/>
                                      </p:tgtEl>
                                    </p:cond>
                                  </p:endCondLst>
                                  <p:iterate type="lt">
                                    <p:tmPct val="5000"/>
                                  </p:iterate>
                                  <p:childTnLst>
                                    <p:anim calcmode="lin" valueType="num">
                                      <p:cBhvr>
                                        <p:cTn id="72" dur="1000"/>
                                        <p:tgtEl>
                                          <p:spTgt spid="33"/>
                                        </p:tgtEl>
                                        <p:attrNameLst>
                                          <p:attrName>ppt_w</p:attrName>
                                        </p:attrNameLst>
                                      </p:cBhvr>
                                      <p:tavLst>
                                        <p:tav tm="0">
                                          <p:val>
                                            <p:strVal val="ppt_w"/>
                                          </p:val>
                                        </p:tav>
                                        <p:tav tm="100000">
                                          <p:val>
                                            <p:fltVal val="0"/>
                                          </p:val>
                                        </p:tav>
                                      </p:tavLst>
                                    </p:anim>
                                    <p:anim calcmode="lin" valueType="num">
                                      <p:cBhvr>
                                        <p:cTn id="73" dur="1000"/>
                                        <p:tgtEl>
                                          <p:spTgt spid="33"/>
                                        </p:tgtEl>
                                        <p:attrNameLst>
                                          <p:attrName>ppt_h</p:attrName>
                                        </p:attrNameLst>
                                      </p:cBhvr>
                                      <p:tavLst>
                                        <p:tav tm="0">
                                          <p:val>
                                            <p:strVal val="ppt_h"/>
                                          </p:val>
                                        </p:tav>
                                        <p:tav tm="100000">
                                          <p:val>
                                            <p:fltVal val="0"/>
                                          </p:val>
                                        </p:tav>
                                      </p:tavLst>
                                    </p:anim>
                                    <p:anim calcmode="lin" valueType="num">
                                      <p:cBhvr>
                                        <p:cTn id="74" dur="1000"/>
                                        <p:tgtEl>
                                          <p:spTgt spid="33"/>
                                        </p:tgtEl>
                                        <p:attrNameLst>
                                          <p:attrName>style.rotation</p:attrName>
                                        </p:attrNameLst>
                                      </p:cBhvr>
                                      <p:tavLst>
                                        <p:tav tm="0">
                                          <p:val>
                                            <p:fltVal val="0"/>
                                          </p:val>
                                        </p:tav>
                                        <p:tav tm="100000">
                                          <p:val>
                                            <p:fltVal val="90"/>
                                          </p:val>
                                        </p:tav>
                                      </p:tavLst>
                                    </p:anim>
                                    <p:animEffect transition="out" filter="fade">
                                      <p:cBhvr>
                                        <p:cTn id="75" dur="1000"/>
                                        <p:tgtEl>
                                          <p:spTgt spid="33"/>
                                        </p:tgtEl>
                                      </p:cBhvr>
                                    </p:animEffect>
                                    <p:set>
                                      <p:cBhvr>
                                        <p:cTn id="76" dur="1" fill="hold">
                                          <p:stCondLst>
                                            <p:cond delay="999"/>
                                          </p:stCondLst>
                                        </p:cTn>
                                        <p:tgtEl>
                                          <p:spTgt spid="33"/>
                                        </p:tgtEl>
                                        <p:attrNameLst>
                                          <p:attrName>style.visibility</p:attrName>
                                        </p:attrNameLst>
                                      </p:cBhvr>
                                      <p:to>
                                        <p:strVal val="hidden"/>
                                      </p:to>
                                    </p:set>
                                  </p:childTnLst>
                                </p:cTn>
                              </p:par>
                              <p:par>
                                <p:cTn id="77" presetID="31" presetClass="entr" presetSubtype="0" repeatCount="indefinite" fill="hold" grpId="0" nodeType="withEffect">
                                  <p:stCondLst>
                                    <p:cond delay="0"/>
                                  </p:stCondLst>
                                  <p:endCondLst>
                                    <p:cond evt="onNext" delay="0">
                                      <p:tgtEl>
                                        <p:sldTgt/>
                                      </p:tgtEl>
                                    </p:cond>
                                  </p:endCondLst>
                                  <p:iterate type="lt">
                                    <p:tmPct val="5000"/>
                                  </p:iterate>
                                  <p:childTnLst>
                                    <p:set>
                                      <p:cBhvr>
                                        <p:cTn id="78" dur="1" fill="hold">
                                          <p:stCondLst>
                                            <p:cond delay="0"/>
                                          </p:stCondLst>
                                        </p:cTn>
                                        <p:tgtEl>
                                          <p:spTgt spid="34"/>
                                        </p:tgtEl>
                                        <p:attrNameLst>
                                          <p:attrName>style.visibility</p:attrName>
                                        </p:attrNameLst>
                                      </p:cBhvr>
                                      <p:to>
                                        <p:strVal val="visible"/>
                                      </p:to>
                                    </p:set>
                                    <p:anim calcmode="lin" valueType="num">
                                      <p:cBhvr>
                                        <p:cTn id="79" dur="1000" fill="hold"/>
                                        <p:tgtEl>
                                          <p:spTgt spid="34"/>
                                        </p:tgtEl>
                                        <p:attrNameLst>
                                          <p:attrName>ppt_w</p:attrName>
                                        </p:attrNameLst>
                                      </p:cBhvr>
                                      <p:tavLst>
                                        <p:tav tm="0">
                                          <p:val>
                                            <p:fltVal val="0"/>
                                          </p:val>
                                        </p:tav>
                                        <p:tav tm="100000">
                                          <p:val>
                                            <p:strVal val="#ppt_w"/>
                                          </p:val>
                                        </p:tav>
                                      </p:tavLst>
                                    </p:anim>
                                    <p:anim calcmode="lin" valueType="num">
                                      <p:cBhvr>
                                        <p:cTn id="80" dur="1000" fill="hold"/>
                                        <p:tgtEl>
                                          <p:spTgt spid="34"/>
                                        </p:tgtEl>
                                        <p:attrNameLst>
                                          <p:attrName>ppt_h</p:attrName>
                                        </p:attrNameLst>
                                      </p:cBhvr>
                                      <p:tavLst>
                                        <p:tav tm="0">
                                          <p:val>
                                            <p:fltVal val="0"/>
                                          </p:val>
                                        </p:tav>
                                        <p:tav tm="100000">
                                          <p:val>
                                            <p:strVal val="#ppt_h"/>
                                          </p:val>
                                        </p:tav>
                                      </p:tavLst>
                                    </p:anim>
                                    <p:anim calcmode="lin" valueType="num">
                                      <p:cBhvr>
                                        <p:cTn id="81" dur="1000" fill="hold"/>
                                        <p:tgtEl>
                                          <p:spTgt spid="34"/>
                                        </p:tgtEl>
                                        <p:attrNameLst>
                                          <p:attrName>style.rotation</p:attrName>
                                        </p:attrNameLst>
                                      </p:cBhvr>
                                      <p:tavLst>
                                        <p:tav tm="0">
                                          <p:val>
                                            <p:fltVal val="90"/>
                                          </p:val>
                                        </p:tav>
                                        <p:tav tm="100000">
                                          <p:val>
                                            <p:fltVal val="0"/>
                                          </p:val>
                                        </p:tav>
                                      </p:tavLst>
                                    </p:anim>
                                    <p:animEffect transition="in" filter="fade">
                                      <p:cBhvr>
                                        <p:cTn id="82" dur="1000"/>
                                        <p:tgtEl>
                                          <p:spTgt spid="34"/>
                                        </p:tgtEl>
                                      </p:cBhvr>
                                    </p:animEffect>
                                  </p:childTnLst>
                                </p:cTn>
                              </p:par>
                              <p:par>
                                <p:cTn id="83" presetID="31" presetClass="exit" presetSubtype="0" repeatCount="indefinite" fill="hold" grpId="1" nodeType="withEffect">
                                  <p:stCondLst>
                                    <p:cond delay="700"/>
                                  </p:stCondLst>
                                  <p:endCondLst>
                                    <p:cond evt="onNext" delay="0">
                                      <p:tgtEl>
                                        <p:sldTgt/>
                                      </p:tgtEl>
                                    </p:cond>
                                  </p:endCondLst>
                                  <p:iterate type="lt">
                                    <p:tmPct val="5000"/>
                                  </p:iterate>
                                  <p:childTnLst>
                                    <p:anim calcmode="lin" valueType="num">
                                      <p:cBhvr>
                                        <p:cTn id="84" dur="1000"/>
                                        <p:tgtEl>
                                          <p:spTgt spid="34"/>
                                        </p:tgtEl>
                                        <p:attrNameLst>
                                          <p:attrName>ppt_w</p:attrName>
                                        </p:attrNameLst>
                                      </p:cBhvr>
                                      <p:tavLst>
                                        <p:tav tm="0">
                                          <p:val>
                                            <p:strVal val="ppt_w"/>
                                          </p:val>
                                        </p:tav>
                                        <p:tav tm="100000">
                                          <p:val>
                                            <p:fltVal val="0"/>
                                          </p:val>
                                        </p:tav>
                                      </p:tavLst>
                                    </p:anim>
                                    <p:anim calcmode="lin" valueType="num">
                                      <p:cBhvr>
                                        <p:cTn id="85" dur="1000"/>
                                        <p:tgtEl>
                                          <p:spTgt spid="34"/>
                                        </p:tgtEl>
                                        <p:attrNameLst>
                                          <p:attrName>ppt_h</p:attrName>
                                        </p:attrNameLst>
                                      </p:cBhvr>
                                      <p:tavLst>
                                        <p:tav tm="0">
                                          <p:val>
                                            <p:strVal val="ppt_h"/>
                                          </p:val>
                                        </p:tav>
                                        <p:tav tm="100000">
                                          <p:val>
                                            <p:fltVal val="0"/>
                                          </p:val>
                                        </p:tav>
                                      </p:tavLst>
                                    </p:anim>
                                    <p:anim calcmode="lin" valueType="num">
                                      <p:cBhvr>
                                        <p:cTn id="86" dur="1000"/>
                                        <p:tgtEl>
                                          <p:spTgt spid="34"/>
                                        </p:tgtEl>
                                        <p:attrNameLst>
                                          <p:attrName>style.rotation</p:attrName>
                                        </p:attrNameLst>
                                      </p:cBhvr>
                                      <p:tavLst>
                                        <p:tav tm="0">
                                          <p:val>
                                            <p:fltVal val="0"/>
                                          </p:val>
                                        </p:tav>
                                        <p:tav tm="100000">
                                          <p:val>
                                            <p:fltVal val="90"/>
                                          </p:val>
                                        </p:tav>
                                      </p:tavLst>
                                    </p:anim>
                                    <p:animEffect transition="out" filter="fade">
                                      <p:cBhvr>
                                        <p:cTn id="87" dur="1000"/>
                                        <p:tgtEl>
                                          <p:spTgt spid="34"/>
                                        </p:tgtEl>
                                      </p:cBhvr>
                                    </p:animEffect>
                                    <p:set>
                                      <p:cBhvr>
                                        <p:cTn id="88" dur="1" fill="hold">
                                          <p:stCondLst>
                                            <p:cond delay="999"/>
                                          </p:stCondLst>
                                        </p:cTn>
                                        <p:tgtEl>
                                          <p:spTgt spid="34"/>
                                        </p:tgtEl>
                                        <p:attrNameLst>
                                          <p:attrName>style.visibility</p:attrName>
                                        </p:attrNameLst>
                                      </p:cBhvr>
                                      <p:to>
                                        <p:strVal val="hidden"/>
                                      </p:to>
                                    </p:set>
                                  </p:childTnLst>
                                </p:cTn>
                              </p:par>
                              <p:par>
                                <p:cTn id="89" presetID="31" presetClass="entr" presetSubtype="0" repeatCount="indefinite" fill="hold" grpId="0" nodeType="withEffect">
                                  <p:stCondLst>
                                    <p:cond delay="0"/>
                                  </p:stCondLst>
                                  <p:endCondLst>
                                    <p:cond evt="onNext" delay="0">
                                      <p:tgtEl>
                                        <p:sldTgt/>
                                      </p:tgtEl>
                                    </p:cond>
                                  </p:endCondLst>
                                  <p:iterate type="lt">
                                    <p:tmPct val="5000"/>
                                  </p:iterate>
                                  <p:childTnLst>
                                    <p:set>
                                      <p:cBhvr>
                                        <p:cTn id="90" dur="1" fill="hold">
                                          <p:stCondLst>
                                            <p:cond delay="0"/>
                                          </p:stCondLst>
                                        </p:cTn>
                                        <p:tgtEl>
                                          <p:spTgt spid="35"/>
                                        </p:tgtEl>
                                        <p:attrNameLst>
                                          <p:attrName>style.visibility</p:attrName>
                                        </p:attrNameLst>
                                      </p:cBhvr>
                                      <p:to>
                                        <p:strVal val="visible"/>
                                      </p:to>
                                    </p:set>
                                    <p:anim calcmode="lin" valueType="num">
                                      <p:cBhvr>
                                        <p:cTn id="91" dur="1000" fill="hold"/>
                                        <p:tgtEl>
                                          <p:spTgt spid="35"/>
                                        </p:tgtEl>
                                        <p:attrNameLst>
                                          <p:attrName>ppt_w</p:attrName>
                                        </p:attrNameLst>
                                      </p:cBhvr>
                                      <p:tavLst>
                                        <p:tav tm="0">
                                          <p:val>
                                            <p:fltVal val="0"/>
                                          </p:val>
                                        </p:tav>
                                        <p:tav tm="100000">
                                          <p:val>
                                            <p:strVal val="#ppt_w"/>
                                          </p:val>
                                        </p:tav>
                                      </p:tavLst>
                                    </p:anim>
                                    <p:anim calcmode="lin" valueType="num">
                                      <p:cBhvr>
                                        <p:cTn id="92" dur="1000" fill="hold"/>
                                        <p:tgtEl>
                                          <p:spTgt spid="35"/>
                                        </p:tgtEl>
                                        <p:attrNameLst>
                                          <p:attrName>ppt_h</p:attrName>
                                        </p:attrNameLst>
                                      </p:cBhvr>
                                      <p:tavLst>
                                        <p:tav tm="0">
                                          <p:val>
                                            <p:fltVal val="0"/>
                                          </p:val>
                                        </p:tav>
                                        <p:tav tm="100000">
                                          <p:val>
                                            <p:strVal val="#ppt_h"/>
                                          </p:val>
                                        </p:tav>
                                      </p:tavLst>
                                    </p:anim>
                                    <p:anim calcmode="lin" valueType="num">
                                      <p:cBhvr>
                                        <p:cTn id="93" dur="1000" fill="hold"/>
                                        <p:tgtEl>
                                          <p:spTgt spid="35"/>
                                        </p:tgtEl>
                                        <p:attrNameLst>
                                          <p:attrName>style.rotation</p:attrName>
                                        </p:attrNameLst>
                                      </p:cBhvr>
                                      <p:tavLst>
                                        <p:tav tm="0">
                                          <p:val>
                                            <p:fltVal val="90"/>
                                          </p:val>
                                        </p:tav>
                                        <p:tav tm="100000">
                                          <p:val>
                                            <p:fltVal val="0"/>
                                          </p:val>
                                        </p:tav>
                                      </p:tavLst>
                                    </p:anim>
                                    <p:animEffect transition="in" filter="fade">
                                      <p:cBhvr>
                                        <p:cTn id="94" dur="1000"/>
                                        <p:tgtEl>
                                          <p:spTgt spid="35"/>
                                        </p:tgtEl>
                                      </p:cBhvr>
                                    </p:animEffect>
                                  </p:childTnLst>
                                </p:cTn>
                              </p:par>
                              <p:par>
                                <p:cTn id="95" presetID="31" presetClass="exit" presetSubtype="0" repeatCount="indefinite" fill="hold" grpId="1" nodeType="withEffect">
                                  <p:stCondLst>
                                    <p:cond delay="700"/>
                                  </p:stCondLst>
                                  <p:endCondLst>
                                    <p:cond evt="onNext" delay="0">
                                      <p:tgtEl>
                                        <p:sldTgt/>
                                      </p:tgtEl>
                                    </p:cond>
                                  </p:endCondLst>
                                  <p:iterate type="lt">
                                    <p:tmPct val="5000"/>
                                  </p:iterate>
                                  <p:childTnLst>
                                    <p:anim calcmode="lin" valueType="num">
                                      <p:cBhvr>
                                        <p:cTn id="96" dur="1000"/>
                                        <p:tgtEl>
                                          <p:spTgt spid="35"/>
                                        </p:tgtEl>
                                        <p:attrNameLst>
                                          <p:attrName>ppt_w</p:attrName>
                                        </p:attrNameLst>
                                      </p:cBhvr>
                                      <p:tavLst>
                                        <p:tav tm="0">
                                          <p:val>
                                            <p:strVal val="ppt_w"/>
                                          </p:val>
                                        </p:tav>
                                        <p:tav tm="100000">
                                          <p:val>
                                            <p:fltVal val="0"/>
                                          </p:val>
                                        </p:tav>
                                      </p:tavLst>
                                    </p:anim>
                                    <p:anim calcmode="lin" valueType="num">
                                      <p:cBhvr>
                                        <p:cTn id="97" dur="1000"/>
                                        <p:tgtEl>
                                          <p:spTgt spid="35"/>
                                        </p:tgtEl>
                                        <p:attrNameLst>
                                          <p:attrName>ppt_h</p:attrName>
                                        </p:attrNameLst>
                                      </p:cBhvr>
                                      <p:tavLst>
                                        <p:tav tm="0">
                                          <p:val>
                                            <p:strVal val="ppt_h"/>
                                          </p:val>
                                        </p:tav>
                                        <p:tav tm="100000">
                                          <p:val>
                                            <p:fltVal val="0"/>
                                          </p:val>
                                        </p:tav>
                                      </p:tavLst>
                                    </p:anim>
                                    <p:anim calcmode="lin" valueType="num">
                                      <p:cBhvr>
                                        <p:cTn id="98" dur="1000"/>
                                        <p:tgtEl>
                                          <p:spTgt spid="35"/>
                                        </p:tgtEl>
                                        <p:attrNameLst>
                                          <p:attrName>style.rotation</p:attrName>
                                        </p:attrNameLst>
                                      </p:cBhvr>
                                      <p:tavLst>
                                        <p:tav tm="0">
                                          <p:val>
                                            <p:fltVal val="0"/>
                                          </p:val>
                                        </p:tav>
                                        <p:tav tm="100000">
                                          <p:val>
                                            <p:fltVal val="90"/>
                                          </p:val>
                                        </p:tav>
                                      </p:tavLst>
                                    </p:anim>
                                    <p:animEffect transition="out" filter="fade">
                                      <p:cBhvr>
                                        <p:cTn id="99" dur="1000"/>
                                        <p:tgtEl>
                                          <p:spTgt spid="35"/>
                                        </p:tgtEl>
                                      </p:cBhvr>
                                    </p:animEffect>
                                    <p:set>
                                      <p:cBhvr>
                                        <p:cTn id="100" dur="1" fill="hold">
                                          <p:stCondLst>
                                            <p:cond delay="999"/>
                                          </p:stCondLst>
                                        </p:cTn>
                                        <p:tgtEl>
                                          <p:spTgt spid="35"/>
                                        </p:tgtEl>
                                        <p:attrNameLst>
                                          <p:attrName>style.visibility</p:attrName>
                                        </p:attrNameLst>
                                      </p:cBhvr>
                                      <p:to>
                                        <p:strVal val="hidden"/>
                                      </p:to>
                                    </p:set>
                                  </p:childTnLst>
                                </p:cTn>
                              </p:par>
                              <p:par>
                                <p:cTn id="101" presetID="31" presetClass="entr" presetSubtype="0" repeatCount="indefinite" fill="hold" grpId="0" nodeType="withEffect">
                                  <p:stCondLst>
                                    <p:cond delay="0"/>
                                  </p:stCondLst>
                                  <p:endCondLst>
                                    <p:cond evt="onNext" delay="0">
                                      <p:tgtEl>
                                        <p:sldTgt/>
                                      </p:tgtEl>
                                    </p:cond>
                                  </p:endCondLst>
                                  <p:iterate type="lt">
                                    <p:tmPct val="5000"/>
                                  </p:iterate>
                                  <p:childTnLst>
                                    <p:set>
                                      <p:cBhvr>
                                        <p:cTn id="102" dur="1" fill="hold">
                                          <p:stCondLst>
                                            <p:cond delay="0"/>
                                          </p:stCondLst>
                                        </p:cTn>
                                        <p:tgtEl>
                                          <p:spTgt spid="36"/>
                                        </p:tgtEl>
                                        <p:attrNameLst>
                                          <p:attrName>style.visibility</p:attrName>
                                        </p:attrNameLst>
                                      </p:cBhvr>
                                      <p:to>
                                        <p:strVal val="visible"/>
                                      </p:to>
                                    </p:set>
                                    <p:anim calcmode="lin" valueType="num">
                                      <p:cBhvr>
                                        <p:cTn id="103" dur="1000" fill="hold"/>
                                        <p:tgtEl>
                                          <p:spTgt spid="36"/>
                                        </p:tgtEl>
                                        <p:attrNameLst>
                                          <p:attrName>ppt_w</p:attrName>
                                        </p:attrNameLst>
                                      </p:cBhvr>
                                      <p:tavLst>
                                        <p:tav tm="0">
                                          <p:val>
                                            <p:fltVal val="0"/>
                                          </p:val>
                                        </p:tav>
                                        <p:tav tm="100000">
                                          <p:val>
                                            <p:strVal val="#ppt_w"/>
                                          </p:val>
                                        </p:tav>
                                      </p:tavLst>
                                    </p:anim>
                                    <p:anim calcmode="lin" valueType="num">
                                      <p:cBhvr>
                                        <p:cTn id="104" dur="1000" fill="hold"/>
                                        <p:tgtEl>
                                          <p:spTgt spid="36"/>
                                        </p:tgtEl>
                                        <p:attrNameLst>
                                          <p:attrName>ppt_h</p:attrName>
                                        </p:attrNameLst>
                                      </p:cBhvr>
                                      <p:tavLst>
                                        <p:tav tm="0">
                                          <p:val>
                                            <p:fltVal val="0"/>
                                          </p:val>
                                        </p:tav>
                                        <p:tav tm="100000">
                                          <p:val>
                                            <p:strVal val="#ppt_h"/>
                                          </p:val>
                                        </p:tav>
                                      </p:tavLst>
                                    </p:anim>
                                    <p:anim calcmode="lin" valueType="num">
                                      <p:cBhvr>
                                        <p:cTn id="105" dur="1000" fill="hold"/>
                                        <p:tgtEl>
                                          <p:spTgt spid="36"/>
                                        </p:tgtEl>
                                        <p:attrNameLst>
                                          <p:attrName>style.rotation</p:attrName>
                                        </p:attrNameLst>
                                      </p:cBhvr>
                                      <p:tavLst>
                                        <p:tav tm="0">
                                          <p:val>
                                            <p:fltVal val="90"/>
                                          </p:val>
                                        </p:tav>
                                        <p:tav tm="100000">
                                          <p:val>
                                            <p:fltVal val="0"/>
                                          </p:val>
                                        </p:tav>
                                      </p:tavLst>
                                    </p:anim>
                                    <p:animEffect transition="in" filter="fade">
                                      <p:cBhvr>
                                        <p:cTn id="106" dur="1000"/>
                                        <p:tgtEl>
                                          <p:spTgt spid="36"/>
                                        </p:tgtEl>
                                      </p:cBhvr>
                                    </p:animEffect>
                                  </p:childTnLst>
                                </p:cTn>
                              </p:par>
                              <p:par>
                                <p:cTn id="107" presetID="31" presetClass="exit" presetSubtype="0" repeatCount="indefinite" fill="hold" grpId="1" nodeType="withEffect">
                                  <p:stCondLst>
                                    <p:cond delay="700"/>
                                  </p:stCondLst>
                                  <p:endCondLst>
                                    <p:cond evt="onNext" delay="0">
                                      <p:tgtEl>
                                        <p:sldTgt/>
                                      </p:tgtEl>
                                    </p:cond>
                                  </p:endCondLst>
                                  <p:iterate type="lt">
                                    <p:tmPct val="5000"/>
                                  </p:iterate>
                                  <p:childTnLst>
                                    <p:anim calcmode="lin" valueType="num">
                                      <p:cBhvr>
                                        <p:cTn id="108" dur="1000"/>
                                        <p:tgtEl>
                                          <p:spTgt spid="36"/>
                                        </p:tgtEl>
                                        <p:attrNameLst>
                                          <p:attrName>ppt_w</p:attrName>
                                        </p:attrNameLst>
                                      </p:cBhvr>
                                      <p:tavLst>
                                        <p:tav tm="0">
                                          <p:val>
                                            <p:strVal val="ppt_w"/>
                                          </p:val>
                                        </p:tav>
                                        <p:tav tm="100000">
                                          <p:val>
                                            <p:fltVal val="0"/>
                                          </p:val>
                                        </p:tav>
                                      </p:tavLst>
                                    </p:anim>
                                    <p:anim calcmode="lin" valueType="num">
                                      <p:cBhvr>
                                        <p:cTn id="109" dur="1000"/>
                                        <p:tgtEl>
                                          <p:spTgt spid="36"/>
                                        </p:tgtEl>
                                        <p:attrNameLst>
                                          <p:attrName>ppt_h</p:attrName>
                                        </p:attrNameLst>
                                      </p:cBhvr>
                                      <p:tavLst>
                                        <p:tav tm="0">
                                          <p:val>
                                            <p:strVal val="ppt_h"/>
                                          </p:val>
                                        </p:tav>
                                        <p:tav tm="100000">
                                          <p:val>
                                            <p:fltVal val="0"/>
                                          </p:val>
                                        </p:tav>
                                      </p:tavLst>
                                    </p:anim>
                                    <p:anim calcmode="lin" valueType="num">
                                      <p:cBhvr>
                                        <p:cTn id="110" dur="1000"/>
                                        <p:tgtEl>
                                          <p:spTgt spid="36"/>
                                        </p:tgtEl>
                                        <p:attrNameLst>
                                          <p:attrName>style.rotation</p:attrName>
                                        </p:attrNameLst>
                                      </p:cBhvr>
                                      <p:tavLst>
                                        <p:tav tm="0">
                                          <p:val>
                                            <p:fltVal val="0"/>
                                          </p:val>
                                        </p:tav>
                                        <p:tav tm="100000">
                                          <p:val>
                                            <p:fltVal val="90"/>
                                          </p:val>
                                        </p:tav>
                                      </p:tavLst>
                                    </p:anim>
                                    <p:animEffect transition="out" filter="fade">
                                      <p:cBhvr>
                                        <p:cTn id="111" dur="1000"/>
                                        <p:tgtEl>
                                          <p:spTgt spid="36"/>
                                        </p:tgtEl>
                                      </p:cBhvr>
                                    </p:animEffect>
                                    <p:set>
                                      <p:cBhvr>
                                        <p:cTn id="112" dur="1" fill="hold">
                                          <p:stCondLst>
                                            <p:cond delay="999"/>
                                          </p:stCondLst>
                                        </p:cTn>
                                        <p:tgtEl>
                                          <p:spTgt spid="36"/>
                                        </p:tgtEl>
                                        <p:attrNameLst>
                                          <p:attrName>style.visibility</p:attrName>
                                        </p:attrNameLst>
                                      </p:cBhvr>
                                      <p:to>
                                        <p:strVal val="hidden"/>
                                      </p:to>
                                    </p:set>
                                  </p:childTnLst>
                                </p:cTn>
                              </p:par>
                              <p:par>
                                <p:cTn id="113" presetID="31" presetClass="entr" presetSubtype="0" repeatCount="indefinite" fill="hold" grpId="0" nodeType="withEffect">
                                  <p:stCondLst>
                                    <p:cond delay="800"/>
                                  </p:stCondLst>
                                  <p:endCondLst>
                                    <p:cond evt="onNext" delay="0">
                                      <p:tgtEl>
                                        <p:sldTgt/>
                                      </p:tgtEl>
                                    </p:cond>
                                  </p:endCondLst>
                                  <p:iterate type="lt">
                                    <p:tmPct val="5000"/>
                                  </p:iterate>
                                  <p:childTnLst>
                                    <p:set>
                                      <p:cBhvr>
                                        <p:cTn id="114" dur="1" fill="hold">
                                          <p:stCondLst>
                                            <p:cond delay="0"/>
                                          </p:stCondLst>
                                        </p:cTn>
                                        <p:tgtEl>
                                          <p:spTgt spid="37"/>
                                        </p:tgtEl>
                                        <p:attrNameLst>
                                          <p:attrName>style.visibility</p:attrName>
                                        </p:attrNameLst>
                                      </p:cBhvr>
                                      <p:to>
                                        <p:strVal val="visible"/>
                                      </p:to>
                                    </p:set>
                                    <p:anim calcmode="lin" valueType="num">
                                      <p:cBhvr>
                                        <p:cTn id="115" dur="1000" fill="hold"/>
                                        <p:tgtEl>
                                          <p:spTgt spid="37"/>
                                        </p:tgtEl>
                                        <p:attrNameLst>
                                          <p:attrName>ppt_w</p:attrName>
                                        </p:attrNameLst>
                                      </p:cBhvr>
                                      <p:tavLst>
                                        <p:tav tm="0">
                                          <p:val>
                                            <p:fltVal val="0"/>
                                          </p:val>
                                        </p:tav>
                                        <p:tav tm="100000">
                                          <p:val>
                                            <p:strVal val="#ppt_w"/>
                                          </p:val>
                                        </p:tav>
                                      </p:tavLst>
                                    </p:anim>
                                    <p:anim calcmode="lin" valueType="num">
                                      <p:cBhvr>
                                        <p:cTn id="116" dur="1000" fill="hold"/>
                                        <p:tgtEl>
                                          <p:spTgt spid="37"/>
                                        </p:tgtEl>
                                        <p:attrNameLst>
                                          <p:attrName>ppt_h</p:attrName>
                                        </p:attrNameLst>
                                      </p:cBhvr>
                                      <p:tavLst>
                                        <p:tav tm="0">
                                          <p:val>
                                            <p:fltVal val="0"/>
                                          </p:val>
                                        </p:tav>
                                        <p:tav tm="100000">
                                          <p:val>
                                            <p:strVal val="#ppt_h"/>
                                          </p:val>
                                        </p:tav>
                                      </p:tavLst>
                                    </p:anim>
                                    <p:anim calcmode="lin" valueType="num">
                                      <p:cBhvr>
                                        <p:cTn id="117" dur="1000" fill="hold"/>
                                        <p:tgtEl>
                                          <p:spTgt spid="37"/>
                                        </p:tgtEl>
                                        <p:attrNameLst>
                                          <p:attrName>style.rotation</p:attrName>
                                        </p:attrNameLst>
                                      </p:cBhvr>
                                      <p:tavLst>
                                        <p:tav tm="0">
                                          <p:val>
                                            <p:fltVal val="90"/>
                                          </p:val>
                                        </p:tav>
                                        <p:tav tm="100000">
                                          <p:val>
                                            <p:fltVal val="0"/>
                                          </p:val>
                                        </p:tav>
                                      </p:tavLst>
                                    </p:anim>
                                    <p:animEffect transition="in" filter="fade">
                                      <p:cBhvr>
                                        <p:cTn id="118" dur="1000"/>
                                        <p:tgtEl>
                                          <p:spTgt spid="37"/>
                                        </p:tgtEl>
                                      </p:cBhvr>
                                    </p:animEffect>
                                  </p:childTnLst>
                                </p:cTn>
                              </p:par>
                              <p:par>
                                <p:cTn id="119" presetID="31" presetClass="exit" presetSubtype="0" repeatCount="indefinite" fill="hold" grpId="1" nodeType="withEffect">
                                  <p:stCondLst>
                                    <p:cond delay="1400"/>
                                  </p:stCondLst>
                                  <p:endCondLst>
                                    <p:cond evt="onNext" delay="0">
                                      <p:tgtEl>
                                        <p:sldTgt/>
                                      </p:tgtEl>
                                    </p:cond>
                                  </p:endCondLst>
                                  <p:iterate type="lt">
                                    <p:tmPct val="5000"/>
                                  </p:iterate>
                                  <p:childTnLst>
                                    <p:anim calcmode="lin" valueType="num">
                                      <p:cBhvr>
                                        <p:cTn id="120" dur="1000"/>
                                        <p:tgtEl>
                                          <p:spTgt spid="37"/>
                                        </p:tgtEl>
                                        <p:attrNameLst>
                                          <p:attrName>ppt_w</p:attrName>
                                        </p:attrNameLst>
                                      </p:cBhvr>
                                      <p:tavLst>
                                        <p:tav tm="0">
                                          <p:val>
                                            <p:strVal val="ppt_w"/>
                                          </p:val>
                                        </p:tav>
                                        <p:tav tm="100000">
                                          <p:val>
                                            <p:fltVal val="0"/>
                                          </p:val>
                                        </p:tav>
                                      </p:tavLst>
                                    </p:anim>
                                    <p:anim calcmode="lin" valueType="num">
                                      <p:cBhvr>
                                        <p:cTn id="121" dur="1000"/>
                                        <p:tgtEl>
                                          <p:spTgt spid="37"/>
                                        </p:tgtEl>
                                        <p:attrNameLst>
                                          <p:attrName>ppt_h</p:attrName>
                                        </p:attrNameLst>
                                      </p:cBhvr>
                                      <p:tavLst>
                                        <p:tav tm="0">
                                          <p:val>
                                            <p:strVal val="ppt_h"/>
                                          </p:val>
                                        </p:tav>
                                        <p:tav tm="100000">
                                          <p:val>
                                            <p:fltVal val="0"/>
                                          </p:val>
                                        </p:tav>
                                      </p:tavLst>
                                    </p:anim>
                                    <p:anim calcmode="lin" valueType="num">
                                      <p:cBhvr>
                                        <p:cTn id="122" dur="1000"/>
                                        <p:tgtEl>
                                          <p:spTgt spid="37"/>
                                        </p:tgtEl>
                                        <p:attrNameLst>
                                          <p:attrName>style.rotation</p:attrName>
                                        </p:attrNameLst>
                                      </p:cBhvr>
                                      <p:tavLst>
                                        <p:tav tm="0">
                                          <p:val>
                                            <p:fltVal val="0"/>
                                          </p:val>
                                        </p:tav>
                                        <p:tav tm="100000">
                                          <p:val>
                                            <p:fltVal val="90"/>
                                          </p:val>
                                        </p:tav>
                                      </p:tavLst>
                                    </p:anim>
                                    <p:animEffect transition="out" filter="fade">
                                      <p:cBhvr>
                                        <p:cTn id="123" dur="1000"/>
                                        <p:tgtEl>
                                          <p:spTgt spid="37"/>
                                        </p:tgtEl>
                                      </p:cBhvr>
                                    </p:animEffect>
                                    <p:set>
                                      <p:cBhvr>
                                        <p:cTn id="124" dur="1" fill="hold">
                                          <p:stCondLst>
                                            <p:cond delay="999"/>
                                          </p:stCondLst>
                                        </p:cTn>
                                        <p:tgtEl>
                                          <p:spTgt spid="37"/>
                                        </p:tgtEl>
                                        <p:attrNameLst>
                                          <p:attrName>style.visibility</p:attrName>
                                        </p:attrNameLst>
                                      </p:cBhvr>
                                      <p:to>
                                        <p:strVal val="hidden"/>
                                      </p:to>
                                    </p:set>
                                  </p:childTnLst>
                                </p:cTn>
                              </p:par>
                              <p:par>
                                <p:cTn id="125" presetID="31" presetClass="entr" presetSubtype="0" repeatCount="indefinite" fill="hold" grpId="0" nodeType="withEffect">
                                  <p:stCondLst>
                                    <p:cond delay="800"/>
                                  </p:stCondLst>
                                  <p:endCondLst>
                                    <p:cond evt="onNext" delay="0">
                                      <p:tgtEl>
                                        <p:sldTgt/>
                                      </p:tgtEl>
                                    </p:cond>
                                  </p:endCondLst>
                                  <p:iterate type="lt">
                                    <p:tmPct val="5000"/>
                                  </p:iterate>
                                  <p:childTnLst>
                                    <p:set>
                                      <p:cBhvr>
                                        <p:cTn id="126" dur="1" fill="hold">
                                          <p:stCondLst>
                                            <p:cond delay="0"/>
                                          </p:stCondLst>
                                        </p:cTn>
                                        <p:tgtEl>
                                          <p:spTgt spid="38"/>
                                        </p:tgtEl>
                                        <p:attrNameLst>
                                          <p:attrName>style.visibility</p:attrName>
                                        </p:attrNameLst>
                                      </p:cBhvr>
                                      <p:to>
                                        <p:strVal val="visible"/>
                                      </p:to>
                                    </p:set>
                                    <p:anim calcmode="lin" valueType="num">
                                      <p:cBhvr>
                                        <p:cTn id="127" dur="1000" fill="hold"/>
                                        <p:tgtEl>
                                          <p:spTgt spid="38"/>
                                        </p:tgtEl>
                                        <p:attrNameLst>
                                          <p:attrName>ppt_w</p:attrName>
                                        </p:attrNameLst>
                                      </p:cBhvr>
                                      <p:tavLst>
                                        <p:tav tm="0">
                                          <p:val>
                                            <p:fltVal val="0"/>
                                          </p:val>
                                        </p:tav>
                                        <p:tav tm="100000">
                                          <p:val>
                                            <p:strVal val="#ppt_w"/>
                                          </p:val>
                                        </p:tav>
                                      </p:tavLst>
                                    </p:anim>
                                    <p:anim calcmode="lin" valueType="num">
                                      <p:cBhvr>
                                        <p:cTn id="128" dur="1000" fill="hold"/>
                                        <p:tgtEl>
                                          <p:spTgt spid="38"/>
                                        </p:tgtEl>
                                        <p:attrNameLst>
                                          <p:attrName>ppt_h</p:attrName>
                                        </p:attrNameLst>
                                      </p:cBhvr>
                                      <p:tavLst>
                                        <p:tav tm="0">
                                          <p:val>
                                            <p:fltVal val="0"/>
                                          </p:val>
                                        </p:tav>
                                        <p:tav tm="100000">
                                          <p:val>
                                            <p:strVal val="#ppt_h"/>
                                          </p:val>
                                        </p:tav>
                                      </p:tavLst>
                                    </p:anim>
                                    <p:anim calcmode="lin" valueType="num">
                                      <p:cBhvr>
                                        <p:cTn id="129" dur="1000" fill="hold"/>
                                        <p:tgtEl>
                                          <p:spTgt spid="38"/>
                                        </p:tgtEl>
                                        <p:attrNameLst>
                                          <p:attrName>style.rotation</p:attrName>
                                        </p:attrNameLst>
                                      </p:cBhvr>
                                      <p:tavLst>
                                        <p:tav tm="0">
                                          <p:val>
                                            <p:fltVal val="90"/>
                                          </p:val>
                                        </p:tav>
                                        <p:tav tm="100000">
                                          <p:val>
                                            <p:fltVal val="0"/>
                                          </p:val>
                                        </p:tav>
                                      </p:tavLst>
                                    </p:anim>
                                    <p:animEffect transition="in" filter="fade">
                                      <p:cBhvr>
                                        <p:cTn id="130" dur="1000"/>
                                        <p:tgtEl>
                                          <p:spTgt spid="38"/>
                                        </p:tgtEl>
                                      </p:cBhvr>
                                    </p:animEffect>
                                  </p:childTnLst>
                                </p:cTn>
                              </p:par>
                              <p:par>
                                <p:cTn id="131" presetID="31" presetClass="exit" presetSubtype="0" repeatCount="indefinite" fill="hold" grpId="1" nodeType="withEffect">
                                  <p:stCondLst>
                                    <p:cond delay="1400"/>
                                  </p:stCondLst>
                                  <p:endCondLst>
                                    <p:cond evt="onNext" delay="0">
                                      <p:tgtEl>
                                        <p:sldTgt/>
                                      </p:tgtEl>
                                    </p:cond>
                                  </p:endCondLst>
                                  <p:iterate type="lt">
                                    <p:tmPct val="5000"/>
                                  </p:iterate>
                                  <p:childTnLst>
                                    <p:anim calcmode="lin" valueType="num">
                                      <p:cBhvr>
                                        <p:cTn id="132" dur="1000"/>
                                        <p:tgtEl>
                                          <p:spTgt spid="38"/>
                                        </p:tgtEl>
                                        <p:attrNameLst>
                                          <p:attrName>ppt_w</p:attrName>
                                        </p:attrNameLst>
                                      </p:cBhvr>
                                      <p:tavLst>
                                        <p:tav tm="0">
                                          <p:val>
                                            <p:strVal val="ppt_w"/>
                                          </p:val>
                                        </p:tav>
                                        <p:tav tm="100000">
                                          <p:val>
                                            <p:fltVal val="0"/>
                                          </p:val>
                                        </p:tav>
                                      </p:tavLst>
                                    </p:anim>
                                    <p:anim calcmode="lin" valueType="num">
                                      <p:cBhvr>
                                        <p:cTn id="133" dur="1000"/>
                                        <p:tgtEl>
                                          <p:spTgt spid="38"/>
                                        </p:tgtEl>
                                        <p:attrNameLst>
                                          <p:attrName>ppt_h</p:attrName>
                                        </p:attrNameLst>
                                      </p:cBhvr>
                                      <p:tavLst>
                                        <p:tav tm="0">
                                          <p:val>
                                            <p:strVal val="ppt_h"/>
                                          </p:val>
                                        </p:tav>
                                        <p:tav tm="100000">
                                          <p:val>
                                            <p:fltVal val="0"/>
                                          </p:val>
                                        </p:tav>
                                      </p:tavLst>
                                    </p:anim>
                                    <p:anim calcmode="lin" valueType="num">
                                      <p:cBhvr>
                                        <p:cTn id="134" dur="1000"/>
                                        <p:tgtEl>
                                          <p:spTgt spid="38"/>
                                        </p:tgtEl>
                                        <p:attrNameLst>
                                          <p:attrName>style.rotation</p:attrName>
                                        </p:attrNameLst>
                                      </p:cBhvr>
                                      <p:tavLst>
                                        <p:tav tm="0">
                                          <p:val>
                                            <p:fltVal val="0"/>
                                          </p:val>
                                        </p:tav>
                                        <p:tav tm="100000">
                                          <p:val>
                                            <p:fltVal val="90"/>
                                          </p:val>
                                        </p:tav>
                                      </p:tavLst>
                                    </p:anim>
                                    <p:animEffect transition="out" filter="fade">
                                      <p:cBhvr>
                                        <p:cTn id="135" dur="1000"/>
                                        <p:tgtEl>
                                          <p:spTgt spid="38"/>
                                        </p:tgtEl>
                                      </p:cBhvr>
                                    </p:animEffect>
                                    <p:set>
                                      <p:cBhvr>
                                        <p:cTn id="136" dur="1" fill="hold">
                                          <p:stCondLst>
                                            <p:cond delay="999"/>
                                          </p:stCondLst>
                                        </p:cTn>
                                        <p:tgtEl>
                                          <p:spTgt spid="38"/>
                                        </p:tgtEl>
                                        <p:attrNameLst>
                                          <p:attrName>style.visibility</p:attrName>
                                        </p:attrNameLst>
                                      </p:cBhvr>
                                      <p:to>
                                        <p:strVal val="hidden"/>
                                      </p:to>
                                    </p:set>
                                  </p:childTnLst>
                                </p:cTn>
                              </p:par>
                              <p:par>
                                <p:cTn id="137" presetID="31" presetClass="entr" presetSubtype="0" repeatCount="indefinite" fill="hold" grpId="0" nodeType="withEffect">
                                  <p:stCondLst>
                                    <p:cond delay="200"/>
                                  </p:stCondLst>
                                  <p:endCondLst>
                                    <p:cond evt="onNext" delay="0">
                                      <p:tgtEl>
                                        <p:sldTgt/>
                                      </p:tgtEl>
                                    </p:cond>
                                  </p:endCondLst>
                                  <p:iterate type="lt">
                                    <p:tmPct val="5000"/>
                                  </p:iterate>
                                  <p:childTnLst>
                                    <p:set>
                                      <p:cBhvr>
                                        <p:cTn id="138" dur="1" fill="hold">
                                          <p:stCondLst>
                                            <p:cond delay="0"/>
                                          </p:stCondLst>
                                        </p:cTn>
                                        <p:tgtEl>
                                          <p:spTgt spid="39"/>
                                        </p:tgtEl>
                                        <p:attrNameLst>
                                          <p:attrName>style.visibility</p:attrName>
                                        </p:attrNameLst>
                                      </p:cBhvr>
                                      <p:to>
                                        <p:strVal val="visible"/>
                                      </p:to>
                                    </p:set>
                                    <p:anim calcmode="lin" valueType="num">
                                      <p:cBhvr>
                                        <p:cTn id="139" dur="1000" fill="hold"/>
                                        <p:tgtEl>
                                          <p:spTgt spid="39"/>
                                        </p:tgtEl>
                                        <p:attrNameLst>
                                          <p:attrName>ppt_w</p:attrName>
                                        </p:attrNameLst>
                                      </p:cBhvr>
                                      <p:tavLst>
                                        <p:tav tm="0">
                                          <p:val>
                                            <p:fltVal val="0"/>
                                          </p:val>
                                        </p:tav>
                                        <p:tav tm="100000">
                                          <p:val>
                                            <p:strVal val="#ppt_w"/>
                                          </p:val>
                                        </p:tav>
                                      </p:tavLst>
                                    </p:anim>
                                    <p:anim calcmode="lin" valueType="num">
                                      <p:cBhvr>
                                        <p:cTn id="140" dur="1000" fill="hold"/>
                                        <p:tgtEl>
                                          <p:spTgt spid="39"/>
                                        </p:tgtEl>
                                        <p:attrNameLst>
                                          <p:attrName>ppt_h</p:attrName>
                                        </p:attrNameLst>
                                      </p:cBhvr>
                                      <p:tavLst>
                                        <p:tav tm="0">
                                          <p:val>
                                            <p:fltVal val="0"/>
                                          </p:val>
                                        </p:tav>
                                        <p:tav tm="100000">
                                          <p:val>
                                            <p:strVal val="#ppt_h"/>
                                          </p:val>
                                        </p:tav>
                                      </p:tavLst>
                                    </p:anim>
                                    <p:anim calcmode="lin" valueType="num">
                                      <p:cBhvr>
                                        <p:cTn id="141" dur="1000" fill="hold"/>
                                        <p:tgtEl>
                                          <p:spTgt spid="39"/>
                                        </p:tgtEl>
                                        <p:attrNameLst>
                                          <p:attrName>style.rotation</p:attrName>
                                        </p:attrNameLst>
                                      </p:cBhvr>
                                      <p:tavLst>
                                        <p:tav tm="0">
                                          <p:val>
                                            <p:fltVal val="90"/>
                                          </p:val>
                                        </p:tav>
                                        <p:tav tm="100000">
                                          <p:val>
                                            <p:fltVal val="0"/>
                                          </p:val>
                                        </p:tav>
                                      </p:tavLst>
                                    </p:anim>
                                    <p:animEffect transition="in" filter="fade">
                                      <p:cBhvr>
                                        <p:cTn id="142" dur="1000"/>
                                        <p:tgtEl>
                                          <p:spTgt spid="39"/>
                                        </p:tgtEl>
                                      </p:cBhvr>
                                    </p:animEffect>
                                  </p:childTnLst>
                                </p:cTn>
                              </p:par>
                              <p:par>
                                <p:cTn id="143" presetID="31" presetClass="exit" presetSubtype="0" repeatCount="indefinite" fill="hold" grpId="1" nodeType="withEffect">
                                  <p:stCondLst>
                                    <p:cond delay="900"/>
                                  </p:stCondLst>
                                  <p:endCondLst>
                                    <p:cond evt="onNext" delay="0">
                                      <p:tgtEl>
                                        <p:sldTgt/>
                                      </p:tgtEl>
                                    </p:cond>
                                  </p:endCondLst>
                                  <p:iterate type="lt">
                                    <p:tmPct val="5000"/>
                                  </p:iterate>
                                  <p:childTnLst>
                                    <p:anim calcmode="lin" valueType="num">
                                      <p:cBhvr>
                                        <p:cTn id="144" dur="1000"/>
                                        <p:tgtEl>
                                          <p:spTgt spid="39"/>
                                        </p:tgtEl>
                                        <p:attrNameLst>
                                          <p:attrName>ppt_w</p:attrName>
                                        </p:attrNameLst>
                                      </p:cBhvr>
                                      <p:tavLst>
                                        <p:tav tm="0">
                                          <p:val>
                                            <p:strVal val="ppt_w"/>
                                          </p:val>
                                        </p:tav>
                                        <p:tav tm="100000">
                                          <p:val>
                                            <p:fltVal val="0"/>
                                          </p:val>
                                        </p:tav>
                                      </p:tavLst>
                                    </p:anim>
                                    <p:anim calcmode="lin" valueType="num">
                                      <p:cBhvr>
                                        <p:cTn id="145" dur="1000"/>
                                        <p:tgtEl>
                                          <p:spTgt spid="39"/>
                                        </p:tgtEl>
                                        <p:attrNameLst>
                                          <p:attrName>ppt_h</p:attrName>
                                        </p:attrNameLst>
                                      </p:cBhvr>
                                      <p:tavLst>
                                        <p:tav tm="0">
                                          <p:val>
                                            <p:strVal val="ppt_h"/>
                                          </p:val>
                                        </p:tav>
                                        <p:tav tm="100000">
                                          <p:val>
                                            <p:fltVal val="0"/>
                                          </p:val>
                                        </p:tav>
                                      </p:tavLst>
                                    </p:anim>
                                    <p:anim calcmode="lin" valueType="num">
                                      <p:cBhvr>
                                        <p:cTn id="146" dur="1000"/>
                                        <p:tgtEl>
                                          <p:spTgt spid="39"/>
                                        </p:tgtEl>
                                        <p:attrNameLst>
                                          <p:attrName>style.rotation</p:attrName>
                                        </p:attrNameLst>
                                      </p:cBhvr>
                                      <p:tavLst>
                                        <p:tav tm="0">
                                          <p:val>
                                            <p:fltVal val="0"/>
                                          </p:val>
                                        </p:tav>
                                        <p:tav tm="100000">
                                          <p:val>
                                            <p:fltVal val="90"/>
                                          </p:val>
                                        </p:tav>
                                      </p:tavLst>
                                    </p:anim>
                                    <p:animEffect transition="out" filter="fade">
                                      <p:cBhvr>
                                        <p:cTn id="147" dur="1000"/>
                                        <p:tgtEl>
                                          <p:spTgt spid="39"/>
                                        </p:tgtEl>
                                      </p:cBhvr>
                                    </p:animEffect>
                                    <p:set>
                                      <p:cBhvr>
                                        <p:cTn id="148" dur="1" fill="hold">
                                          <p:stCondLst>
                                            <p:cond delay="999"/>
                                          </p:stCondLst>
                                        </p:cTn>
                                        <p:tgtEl>
                                          <p:spTgt spid="39"/>
                                        </p:tgtEl>
                                        <p:attrNameLst>
                                          <p:attrName>style.visibility</p:attrName>
                                        </p:attrNameLst>
                                      </p:cBhvr>
                                      <p:to>
                                        <p:strVal val="hidden"/>
                                      </p:to>
                                    </p:set>
                                  </p:childTnLst>
                                </p:cTn>
                              </p:par>
                              <p:par>
                                <p:cTn id="149" presetID="31" presetClass="entr" presetSubtype="0" repeatCount="indefinite" fill="hold" grpId="0" nodeType="withEffect">
                                  <p:stCondLst>
                                    <p:cond delay="200"/>
                                  </p:stCondLst>
                                  <p:endCondLst>
                                    <p:cond evt="onNext" delay="0">
                                      <p:tgtEl>
                                        <p:sldTgt/>
                                      </p:tgtEl>
                                    </p:cond>
                                  </p:endCondLst>
                                  <p:iterate type="lt">
                                    <p:tmPct val="5000"/>
                                  </p:iterate>
                                  <p:childTnLst>
                                    <p:set>
                                      <p:cBhvr>
                                        <p:cTn id="150" dur="1" fill="hold">
                                          <p:stCondLst>
                                            <p:cond delay="0"/>
                                          </p:stCondLst>
                                        </p:cTn>
                                        <p:tgtEl>
                                          <p:spTgt spid="40"/>
                                        </p:tgtEl>
                                        <p:attrNameLst>
                                          <p:attrName>style.visibility</p:attrName>
                                        </p:attrNameLst>
                                      </p:cBhvr>
                                      <p:to>
                                        <p:strVal val="visible"/>
                                      </p:to>
                                    </p:set>
                                    <p:anim calcmode="lin" valueType="num">
                                      <p:cBhvr>
                                        <p:cTn id="151" dur="1000" fill="hold"/>
                                        <p:tgtEl>
                                          <p:spTgt spid="40"/>
                                        </p:tgtEl>
                                        <p:attrNameLst>
                                          <p:attrName>ppt_w</p:attrName>
                                        </p:attrNameLst>
                                      </p:cBhvr>
                                      <p:tavLst>
                                        <p:tav tm="0">
                                          <p:val>
                                            <p:fltVal val="0"/>
                                          </p:val>
                                        </p:tav>
                                        <p:tav tm="100000">
                                          <p:val>
                                            <p:strVal val="#ppt_w"/>
                                          </p:val>
                                        </p:tav>
                                      </p:tavLst>
                                    </p:anim>
                                    <p:anim calcmode="lin" valueType="num">
                                      <p:cBhvr>
                                        <p:cTn id="152" dur="1000" fill="hold"/>
                                        <p:tgtEl>
                                          <p:spTgt spid="40"/>
                                        </p:tgtEl>
                                        <p:attrNameLst>
                                          <p:attrName>ppt_h</p:attrName>
                                        </p:attrNameLst>
                                      </p:cBhvr>
                                      <p:tavLst>
                                        <p:tav tm="0">
                                          <p:val>
                                            <p:fltVal val="0"/>
                                          </p:val>
                                        </p:tav>
                                        <p:tav tm="100000">
                                          <p:val>
                                            <p:strVal val="#ppt_h"/>
                                          </p:val>
                                        </p:tav>
                                      </p:tavLst>
                                    </p:anim>
                                    <p:anim calcmode="lin" valueType="num">
                                      <p:cBhvr>
                                        <p:cTn id="153" dur="1000" fill="hold"/>
                                        <p:tgtEl>
                                          <p:spTgt spid="40"/>
                                        </p:tgtEl>
                                        <p:attrNameLst>
                                          <p:attrName>style.rotation</p:attrName>
                                        </p:attrNameLst>
                                      </p:cBhvr>
                                      <p:tavLst>
                                        <p:tav tm="0">
                                          <p:val>
                                            <p:fltVal val="90"/>
                                          </p:val>
                                        </p:tav>
                                        <p:tav tm="100000">
                                          <p:val>
                                            <p:fltVal val="0"/>
                                          </p:val>
                                        </p:tav>
                                      </p:tavLst>
                                    </p:anim>
                                    <p:animEffect transition="in" filter="fade">
                                      <p:cBhvr>
                                        <p:cTn id="154" dur="1000"/>
                                        <p:tgtEl>
                                          <p:spTgt spid="40"/>
                                        </p:tgtEl>
                                      </p:cBhvr>
                                    </p:animEffect>
                                  </p:childTnLst>
                                </p:cTn>
                              </p:par>
                              <p:par>
                                <p:cTn id="155" presetID="31" presetClass="exit" presetSubtype="0" repeatCount="indefinite" fill="hold" grpId="1" nodeType="withEffect">
                                  <p:stCondLst>
                                    <p:cond delay="900"/>
                                  </p:stCondLst>
                                  <p:endCondLst>
                                    <p:cond evt="onNext" delay="0">
                                      <p:tgtEl>
                                        <p:sldTgt/>
                                      </p:tgtEl>
                                    </p:cond>
                                  </p:endCondLst>
                                  <p:iterate type="lt">
                                    <p:tmPct val="5000"/>
                                  </p:iterate>
                                  <p:childTnLst>
                                    <p:anim calcmode="lin" valueType="num">
                                      <p:cBhvr>
                                        <p:cTn id="156" dur="1000"/>
                                        <p:tgtEl>
                                          <p:spTgt spid="40"/>
                                        </p:tgtEl>
                                        <p:attrNameLst>
                                          <p:attrName>ppt_w</p:attrName>
                                        </p:attrNameLst>
                                      </p:cBhvr>
                                      <p:tavLst>
                                        <p:tav tm="0">
                                          <p:val>
                                            <p:strVal val="ppt_w"/>
                                          </p:val>
                                        </p:tav>
                                        <p:tav tm="100000">
                                          <p:val>
                                            <p:fltVal val="0"/>
                                          </p:val>
                                        </p:tav>
                                      </p:tavLst>
                                    </p:anim>
                                    <p:anim calcmode="lin" valueType="num">
                                      <p:cBhvr>
                                        <p:cTn id="157" dur="1000"/>
                                        <p:tgtEl>
                                          <p:spTgt spid="40"/>
                                        </p:tgtEl>
                                        <p:attrNameLst>
                                          <p:attrName>ppt_h</p:attrName>
                                        </p:attrNameLst>
                                      </p:cBhvr>
                                      <p:tavLst>
                                        <p:tav tm="0">
                                          <p:val>
                                            <p:strVal val="ppt_h"/>
                                          </p:val>
                                        </p:tav>
                                        <p:tav tm="100000">
                                          <p:val>
                                            <p:fltVal val="0"/>
                                          </p:val>
                                        </p:tav>
                                      </p:tavLst>
                                    </p:anim>
                                    <p:anim calcmode="lin" valueType="num">
                                      <p:cBhvr>
                                        <p:cTn id="158" dur="1000"/>
                                        <p:tgtEl>
                                          <p:spTgt spid="40"/>
                                        </p:tgtEl>
                                        <p:attrNameLst>
                                          <p:attrName>style.rotation</p:attrName>
                                        </p:attrNameLst>
                                      </p:cBhvr>
                                      <p:tavLst>
                                        <p:tav tm="0">
                                          <p:val>
                                            <p:fltVal val="0"/>
                                          </p:val>
                                        </p:tav>
                                        <p:tav tm="100000">
                                          <p:val>
                                            <p:fltVal val="90"/>
                                          </p:val>
                                        </p:tav>
                                      </p:tavLst>
                                    </p:anim>
                                    <p:animEffect transition="out" filter="fade">
                                      <p:cBhvr>
                                        <p:cTn id="159" dur="1000"/>
                                        <p:tgtEl>
                                          <p:spTgt spid="40"/>
                                        </p:tgtEl>
                                      </p:cBhvr>
                                    </p:animEffect>
                                    <p:set>
                                      <p:cBhvr>
                                        <p:cTn id="160" dur="1" fill="hold">
                                          <p:stCondLst>
                                            <p:cond delay="999"/>
                                          </p:stCondLst>
                                        </p:cTn>
                                        <p:tgtEl>
                                          <p:spTgt spid="40"/>
                                        </p:tgtEl>
                                        <p:attrNameLst>
                                          <p:attrName>style.visibility</p:attrName>
                                        </p:attrNameLst>
                                      </p:cBhvr>
                                      <p:to>
                                        <p:strVal val="hidden"/>
                                      </p:to>
                                    </p:set>
                                  </p:childTnLst>
                                </p:cTn>
                              </p:par>
                              <p:par>
                                <p:cTn id="161" presetID="31" presetClass="entr" presetSubtype="0" repeatCount="indefinite" fill="hold" grpId="0" nodeType="withEffect">
                                  <p:stCondLst>
                                    <p:cond delay="200"/>
                                  </p:stCondLst>
                                  <p:endCondLst>
                                    <p:cond evt="onNext" delay="0">
                                      <p:tgtEl>
                                        <p:sldTgt/>
                                      </p:tgtEl>
                                    </p:cond>
                                  </p:endCondLst>
                                  <p:iterate type="lt">
                                    <p:tmPct val="5000"/>
                                  </p:iterate>
                                  <p:childTnLst>
                                    <p:set>
                                      <p:cBhvr>
                                        <p:cTn id="162" dur="1" fill="hold">
                                          <p:stCondLst>
                                            <p:cond delay="0"/>
                                          </p:stCondLst>
                                        </p:cTn>
                                        <p:tgtEl>
                                          <p:spTgt spid="41"/>
                                        </p:tgtEl>
                                        <p:attrNameLst>
                                          <p:attrName>style.visibility</p:attrName>
                                        </p:attrNameLst>
                                      </p:cBhvr>
                                      <p:to>
                                        <p:strVal val="visible"/>
                                      </p:to>
                                    </p:set>
                                    <p:anim calcmode="lin" valueType="num">
                                      <p:cBhvr>
                                        <p:cTn id="163" dur="1000" fill="hold"/>
                                        <p:tgtEl>
                                          <p:spTgt spid="41"/>
                                        </p:tgtEl>
                                        <p:attrNameLst>
                                          <p:attrName>ppt_w</p:attrName>
                                        </p:attrNameLst>
                                      </p:cBhvr>
                                      <p:tavLst>
                                        <p:tav tm="0">
                                          <p:val>
                                            <p:fltVal val="0"/>
                                          </p:val>
                                        </p:tav>
                                        <p:tav tm="100000">
                                          <p:val>
                                            <p:strVal val="#ppt_w"/>
                                          </p:val>
                                        </p:tav>
                                      </p:tavLst>
                                    </p:anim>
                                    <p:anim calcmode="lin" valueType="num">
                                      <p:cBhvr>
                                        <p:cTn id="164" dur="1000" fill="hold"/>
                                        <p:tgtEl>
                                          <p:spTgt spid="41"/>
                                        </p:tgtEl>
                                        <p:attrNameLst>
                                          <p:attrName>ppt_h</p:attrName>
                                        </p:attrNameLst>
                                      </p:cBhvr>
                                      <p:tavLst>
                                        <p:tav tm="0">
                                          <p:val>
                                            <p:fltVal val="0"/>
                                          </p:val>
                                        </p:tav>
                                        <p:tav tm="100000">
                                          <p:val>
                                            <p:strVal val="#ppt_h"/>
                                          </p:val>
                                        </p:tav>
                                      </p:tavLst>
                                    </p:anim>
                                    <p:anim calcmode="lin" valueType="num">
                                      <p:cBhvr>
                                        <p:cTn id="165" dur="1000" fill="hold"/>
                                        <p:tgtEl>
                                          <p:spTgt spid="41"/>
                                        </p:tgtEl>
                                        <p:attrNameLst>
                                          <p:attrName>style.rotation</p:attrName>
                                        </p:attrNameLst>
                                      </p:cBhvr>
                                      <p:tavLst>
                                        <p:tav tm="0">
                                          <p:val>
                                            <p:fltVal val="90"/>
                                          </p:val>
                                        </p:tav>
                                        <p:tav tm="100000">
                                          <p:val>
                                            <p:fltVal val="0"/>
                                          </p:val>
                                        </p:tav>
                                      </p:tavLst>
                                    </p:anim>
                                    <p:animEffect transition="in" filter="fade">
                                      <p:cBhvr>
                                        <p:cTn id="166" dur="1000"/>
                                        <p:tgtEl>
                                          <p:spTgt spid="41"/>
                                        </p:tgtEl>
                                      </p:cBhvr>
                                    </p:animEffect>
                                  </p:childTnLst>
                                </p:cTn>
                              </p:par>
                              <p:par>
                                <p:cTn id="167" presetID="31" presetClass="exit" presetSubtype="0" repeatCount="indefinite" fill="hold" grpId="1" nodeType="withEffect">
                                  <p:stCondLst>
                                    <p:cond delay="900"/>
                                  </p:stCondLst>
                                  <p:endCondLst>
                                    <p:cond evt="onNext" delay="0">
                                      <p:tgtEl>
                                        <p:sldTgt/>
                                      </p:tgtEl>
                                    </p:cond>
                                  </p:endCondLst>
                                  <p:iterate type="lt">
                                    <p:tmPct val="5000"/>
                                  </p:iterate>
                                  <p:childTnLst>
                                    <p:anim calcmode="lin" valueType="num">
                                      <p:cBhvr>
                                        <p:cTn id="168" dur="1000"/>
                                        <p:tgtEl>
                                          <p:spTgt spid="41"/>
                                        </p:tgtEl>
                                        <p:attrNameLst>
                                          <p:attrName>ppt_w</p:attrName>
                                        </p:attrNameLst>
                                      </p:cBhvr>
                                      <p:tavLst>
                                        <p:tav tm="0">
                                          <p:val>
                                            <p:strVal val="ppt_w"/>
                                          </p:val>
                                        </p:tav>
                                        <p:tav tm="100000">
                                          <p:val>
                                            <p:fltVal val="0"/>
                                          </p:val>
                                        </p:tav>
                                      </p:tavLst>
                                    </p:anim>
                                    <p:anim calcmode="lin" valueType="num">
                                      <p:cBhvr>
                                        <p:cTn id="169" dur="1000"/>
                                        <p:tgtEl>
                                          <p:spTgt spid="41"/>
                                        </p:tgtEl>
                                        <p:attrNameLst>
                                          <p:attrName>ppt_h</p:attrName>
                                        </p:attrNameLst>
                                      </p:cBhvr>
                                      <p:tavLst>
                                        <p:tav tm="0">
                                          <p:val>
                                            <p:strVal val="ppt_h"/>
                                          </p:val>
                                        </p:tav>
                                        <p:tav tm="100000">
                                          <p:val>
                                            <p:fltVal val="0"/>
                                          </p:val>
                                        </p:tav>
                                      </p:tavLst>
                                    </p:anim>
                                    <p:anim calcmode="lin" valueType="num">
                                      <p:cBhvr>
                                        <p:cTn id="170" dur="1000"/>
                                        <p:tgtEl>
                                          <p:spTgt spid="41"/>
                                        </p:tgtEl>
                                        <p:attrNameLst>
                                          <p:attrName>style.rotation</p:attrName>
                                        </p:attrNameLst>
                                      </p:cBhvr>
                                      <p:tavLst>
                                        <p:tav tm="0">
                                          <p:val>
                                            <p:fltVal val="0"/>
                                          </p:val>
                                        </p:tav>
                                        <p:tav tm="100000">
                                          <p:val>
                                            <p:fltVal val="90"/>
                                          </p:val>
                                        </p:tav>
                                      </p:tavLst>
                                    </p:anim>
                                    <p:animEffect transition="out" filter="fade">
                                      <p:cBhvr>
                                        <p:cTn id="171" dur="1000"/>
                                        <p:tgtEl>
                                          <p:spTgt spid="41"/>
                                        </p:tgtEl>
                                      </p:cBhvr>
                                    </p:animEffect>
                                    <p:set>
                                      <p:cBhvr>
                                        <p:cTn id="172" dur="1" fill="hold">
                                          <p:stCondLst>
                                            <p:cond delay="999"/>
                                          </p:stCondLst>
                                        </p:cTn>
                                        <p:tgtEl>
                                          <p:spTgt spid="41"/>
                                        </p:tgtEl>
                                        <p:attrNameLst>
                                          <p:attrName>style.visibility</p:attrName>
                                        </p:attrNameLst>
                                      </p:cBhvr>
                                      <p:to>
                                        <p:strVal val="hidden"/>
                                      </p:to>
                                    </p:set>
                                  </p:childTnLst>
                                </p:cTn>
                              </p:par>
                              <p:par>
                                <p:cTn id="173" presetID="31" presetClass="entr" presetSubtype="0" repeatCount="indefinite" fill="hold" grpId="0" nodeType="withEffect">
                                  <p:stCondLst>
                                    <p:cond delay="900"/>
                                  </p:stCondLst>
                                  <p:endCondLst>
                                    <p:cond evt="onNext" delay="0">
                                      <p:tgtEl>
                                        <p:sldTgt/>
                                      </p:tgtEl>
                                    </p:cond>
                                  </p:endCondLst>
                                  <p:iterate type="lt">
                                    <p:tmPct val="5000"/>
                                  </p:iterate>
                                  <p:childTnLst>
                                    <p:set>
                                      <p:cBhvr>
                                        <p:cTn id="174" dur="1" fill="hold">
                                          <p:stCondLst>
                                            <p:cond delay="0"/>
                                          </p:stCondLst>
                                        </p:cTn>
                                        <p:tgtEl>
                                          <p:spTgt spid="42"/>
                                        </p:tgtEl>
                                        <p:attrNameLst>
                                          <p:attrName>style.visibility</p:attrName>
                                        </p:attrNameLst>
                                      </p:cBhvr>
                                      <p:to>
                                        <p:strVal val="visible"/>
                                      </p:to>
                                    </p:set>
                                    <p:anim calcmode="lin" valueType="num">
                                      <p:cBhvr>
                                        <p:cTn id="175" dur="1000" fill="hold"/>
                                        <p:tgtEl>
                                          <p:spTgt spid="42"/>
                                        </p:tgtEl>
                                        <p:attrNameLst>
                                          <p:attrName>ppt_w</p:attrName>
                                        </p:attrNameLst>
                                      </p:cBhvr>
                                      <p:tavLst>
                                        <p:tav tm="0">
                                          <p:val>
                                            <p:fltVal val="0"/>
                                          </p:val>
                                        </p:tav>
                                        <p:tav tm="100000">
                                          <p:val>
                                            <p:strVal val="#ppt_w"/>
                                          </p:val>
                                        </p:tav>
                                      </p:tavLst>
                                    </p:anim>
                                    <p:anim calcmode="lin" valueType="num">
                                      <p:cBhvr>
                                        <p:cTn id="176" dur="1000" fill="hold"/>
                                        <p:tgtEl>
                                          <p:spTgt spid="42"/>
                                        </p:tgtEl>
                                        <p:attrNameLst>
                                          <p:attrName>ppt_h</p:attrName>
                                        </p:attrNameLst>
                                      </p:cBhvr>
                                      <p:tavLst>
                                        <p:tav tm="0">
                                          <p:val>
                                            <p:fltVal val="0"/>
                                          </p:val>
                                        </p:tav>
                                        <p:tav tm="100000">
                                          <p:val>
                                            <p:strVal val="#ppt_h"/>
                                          </p:val>
                                        </p:tav>
                                      </p:tavLst>
                                    </p:anim>
                                    <p:anim calcmode="lin" valueType="num">
                                      <p:cBhvr>
                                        <p:cTn id="177" dur="1000" fill="hold"/>
                                        <p:tgtEl>
                                          <p:spTgt spid="42"/>
                                        </p:tgtEl>
                                        <p:attrNameLst>
                                          <p:attrName>style.rotation</p:attrName>
                                        </p:attrNameLst>
                                      </p:cBhvr>
                                      <p:tavLst>
                                        <p:tav tm="0">
                                          <p:val>
                                            <p:fltVal val="90"/>
                                          </p:val>
                                        </p:tav>
                                        <p:tav tm="100000">
                                          <p:val>
                                            <p:fltVal val="0"/>
                                          </p:val>
                                        </p:tav>
                                      </p:tavLst>
                                    </p:anim>
                                    <p:animEffect transition="in" filter="fade">
                                      <p:cBhvr>
                                        <p:cTn id="178" dur="1000"/>
                                        <p:tgtEl>
                                          <p:spTgt spid="42"/>
                                        </p:tgtEl>
                                      </p:cBhvr>
                                    </p:animEffect>
                                  </p:childTnLst>
                                </p:cTn>
                              </p:par>
                              <p:par>
                                <p:cTn id="179" presetID="31" presetClass="exit" presetSubtype="0" repeatCount="indefinite" fill="hold" grpId="1" nodeType="withEffect">
                                  <p:stCondLst>
                                    <p:cond delay="1500"/>
                                  </p:stCondLst>
                                  <p:endCondLst>
                                    <p:cond evt="onNext" delay="0">
                                      <p:tgtEl>
                                        <p:sldTgt/>
                                      </p:tgtEl>
                                    </p:cond>
                                  </p:endCondLst>
                                  <p:iterate type="lt">
                                    <p:tmPct val="5000"/>
                                  </p:iterate>
                                  <p:childTnLst>
                                    <p:anim calcmode="lin" valueType="num">
                                      <p:cBhvr>
                                        <p:cTn id="180" dur="1000"/>
                                        <p:tgtEl>
                                          <p:spTgt spid="42"/>
                                        </p:tgtEl>
                                        <p:attrNameLst>
                                          <p:attrName>ppt_w</p:attrName>
                                        </p:attrNameLst>
                                      </p:cBhvr>
                                      <p:tavLst>
                                        <p:tav tm="0">
                                          <p:val>
                                            <p:strVal val="ppt_w"/>
                                          </p:val>
                                        </p:tav>
                                        <p:tav tm="100000">
                                          <p:val>
                                            <p:fltVal val="0"/>
                                          </p:val>
                                        </p:tav>
                                      </p:tavLst>
                                    </p:anim>
                                    <p:anim calcmode="lin" valueType="num">
                                      <p:cBhvr>
                                        <p:cTn id="181" dur="1000"/>
                                        <p:tgtEl>
                                          <p:spTgt spid="42"/>
                                        </p:tgtEl>
                                        <p:attrNameLst>
                                          <p:attrName>ppt_h</p:attrName>
                                        </p:attrNameLst>
                                      </p:cBhvr>
                                      <p:tavLst>
                                        <p:tav tm="0">
                                          <p:val>
                                            <p:strVal val="ppt_h"/>
                                          </p:val>
                                        </p:tav>
                                        <p:tav tm="100000">
                                          <p:val>
                                            <p:fltVal val="0"/>
                                          </p:val>
                                        </p:tav>
                                      </p:tavLst>
                                    </p:anim>
                                    <p:anim calcmode="lin" valueType="num">
                                      <p:cBhvr>
                                        <p:cTn id="182" dur="1000"/>
                                        <p:tgtEl>
                                          <p:spTgt spid="42"/>
                                        </p:tgtEl>
                                        <p:attrNameLst>
                                          <p:attrName>style.rotation</p:attrName>
                                        </p:attrNameLst>
                                      </p:cBhvr>
                                      <p:tavLst>
                                        <p:tav tm="0">
                                          <p:val>
                                            <p:fltVal val="0"/>
                                          </p:val>
                                        </p:tav>
                                        <p:tav tm="100000">
                                          <p:val>
                                            <p:fltVal val="90"/>
                                          </p:val>
                                        </p:tav>
                                      </p:tavLst>
                                    </p:anim>
                                    <p:animEffect transition="out" filter="fade">
                                      <p:cBhvr>
                                        <p:cTn id="183" dur="1000"/>
                                        <p:tgtEl>
                                          <p:spTgt spid="42"/>
                                        </p:tgtEl>
                                      </p:cBhvr>
                                    </p:animEffect>
                                    <p:set>
                                      <p:cBhvr>
                                        <p:cTn id="184" dur="1" fill="hold">
                                          <p:stCondLst>
                                            <p:cond delay="9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535" y="998097"/>
            <a:ext cx="8319090" cy="1028968"/>
          </a:xfrm>
        </p:spPr>
        <p:txBody>
          <a:bodyPr>
            <a:normAutofit fontScale="90000"/>
          </a:bodyPr>
          <a:lstStyle/>
          <a:p>
            <a:r>
              <a:rPr lang="en-US" dirty="0">
                <a:solidFill>
                  <a:schemeClr val="tx1"/>
                </a:solidFill>
                <a:latin typeface="Times New Roman" panose="02020603050405020304" pitchFamily="18" charset="0"/>
                <a:cs typeface="Times New Roman" panose="02020603050405020304" pitchFamily="18" charset="0"/>
              </a:rPr>
              <a:t>DIRECTIVE  PRINCIPLES  OF  STATE  POLICY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520496" y="2171373"/>
            <a:ext cx="8103010" cy="3086905"/>
          </a:xfrm>
        </p:spPr>
        <p:txBody>
          <a:bodyPr>
            <a:normAutofit fontScale="92500"/>
          </a:bodyPr>
          <a:lstStyle/>
          <a:p>
            <a:pPr algn="just"/>
            <a:r>
              <a:rPr lang="en-US" sz="3001" dirty="0">
                <a:latin typeface="Gabriola" panose="04040605051002020D02" pitchFamily="82" charset="0"/>
              </a:rPr>
              <a:t>The Directive Principles of State Policy are the </a:t>
            </a:r>
            <a:r>
              <a:rPr lang="en-US" sz="3001" dirty="0">
                <a:solidFill>
                  <a:srgbClr val="92D050"/>
                </a:solidFill>
                <a:latin typeface="Gabriola" panose="04040605051002020D02" pitchFamily="82" charset="0"/>
              </a:rPr>
              <a:t>guidelines or principles</a:t>
            </a:r>
            <a:r>
              <a:rPr lang="en-US" sz="3001" dirty="0">
                <a:latin typeface="Gabriola" panose="04040605051002020D02" pitchFamily="82" charset="0"/>
              </a:rPr>
              <a:t> given to the central and state governments of India to be </a:t>
            </a:r>
            <a:r>
              <a:rPr lang="en-US" sz="3001" dirty="0">
                <a:solidFill>
                  <a:srgbClr val="92D050"/>
                </a:solidFill>
                <a:latin typeface="Gabriola" panose="04040605051002020D02" pitchFamily="82" charset="0"/>
              </a:rPr>
              <a:t>kept in mind while framing laws and policies</a:t>
            </a:r>
          </a:p>
          <a:p>
            <a:pPr algn="just"/>
            <a:r>
              <a:rPr lang="en-US" sz="3001" dirty="0">
                <a:latin typeface="Gabriola" panose="04040605051002020D02" pitchFamily="82" charset="0"/>
              </a:rPr>
              <a:t>The principles have been </a:t>
            </a:r>
            <a:r>
              <a:rPr lang="en-US" sz="3001" dirty="0">
                <a:solidFill>
                  <a:srgbClr val="92D050"/>
                </a:solidFill>
                <a:latin typeface="Gabriola" panose="04040605051002020D02" pitchFamily="82" charset="0"/>
              </a:rPr>
              <a:t>inspired</a:t>
            </a:r>
            <a:r>
              <a:rPr lang="en-US" sz="3001" dirty="0">
                <a:latin typeface="Gabriola" panose="04040605051002020D02" pitchFamily="82" charset="0"/>
              </a:rPr>
              <a:t> by the Directive Principles given in the </a:t>
            </a:r>
            <a:r>
              <a:rPr lang="en-US" sz="3001" dirty="0">
                <a:solidFill>
                  <a:srgbClr val="92D050"/>
                </a:solidFill>
                <a:latin typeface="Gabriola" panose="04040605051002020D02" pitchFamily="82" charset="0"/>
              </a:rPr>
              <a:t>Constitution of Ireland </a:t>
            </a:r>
            <a:r>
              <a:rPr lang="en-US" sz="3001" dirty="0">
                <a:latin typeface="Gabriola" panose="04040605051002020D02" pitchFamily="82" charset="0"/>
              </a:rPr>
              <a:t>relate to </a:t>
            </a:r>
            <a:r>
              <a:rPr lang="en-US" sz="3001" dirty="0">
                <a:solidFill>
                  <a:srgbClr val="92D050"/>
                </a:solidFill>
                <a:latin typeface="Gabriola" panose="04040605051002020D02" pitchFamily="82" charset="0"/>
              </a:rPr>
              <a:t>social justice, economic welfare, foreign policy, and legal and administrative matters.</a:t>
            </a:r>
          </a:p>
          <a:p>
            <a:endParaRPr lang="en-US" dirty="0">
              <a:solidFill>
                <a:srgbClr val="92D050"/>
              </a:solidFill>
            </a:endParaRPr>
          </a:p>
        </p:txBody>
      </p:sp>
    </p:spTree>
    <p:extLst>
      <p:ext uri="{BB962C8B-B14F-4D97-AF65-F5344CB8AC3E}">
        <p14:creationId xmlns:p14="http://schemas.microsoft.com/office/powerpoint/2010/main" val="373544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501" dirty="0">
                <a:solidFill>
                  <a:schemeClr val="tx1"/>
                </a:solidFill>
                <a:latin typeface="Times New Roman" panose="02020603050405020304" pitchFamily="18" charset="0"/>
                <a:cs typeface="Times New Roman" panose="02020603050405020304" pitchFamily="18" charset="0"/>
              </a:rPr>
              <a:t>CHARACTERISTICS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799118" y="2151244"/>
            <a:ext cx="7660094" cy="3086905"/>
          </a:xfrm>
        </p:spPr>
        <p:txBody>
          <a:bodyPr>
            <a:normAutofit fontScale="92500" lnSpcReduction="10000"/>
          </a:bodyPr>
          <a:lstStyle/>
          <a:p>
            <a:pPr algn="just"/>
            <a:r>
              <a:rPr lang="en-US" sz="3001" dirty="0">
                <a:latin typeface="Times New Roman" panose="02020603050405020304" pitchFamily="18" charset="0"/>
                <a:cs typeface="Times New Roman" panose="02020603050405020304" pitchFamily="18" charset="0"/>
              </a:rPr>
              <a:t>DPSPs aim to create social and economic conditions under which the citizens can lead a good life</a:t>
            </a:r>
          </a:p>
          <a:p>
            <a:pPr algn="just"/>
            <a:r>
              <a:rPr lang="en-US" sz="3001" dirty="0">
                <a:latin typeface="Times New Roman" panose="02020603050405020304" pitchFamily="18" charset="0"/>
                <a:cs typeface="Times New Roman" panose="02020603050405020304" pitchFamily="18" charset="0"/>
              </a:rPr>
              <a:t>They also aim to establish social and economic democracy through a welfare state</a:t>
            </a:r>
          </a:p>
          <a:p>
            <a:pPr algn="just"/>
            <a:r>
              <a:rPr lang="en-US" sz="3001" dirty="0">
                <a:latin typeface="Times New Roman" panose="02020603050405020304" pitchFamily="18" charset="0"/>
                <a:cs typeface="Times New Roman" panose="02020603050405020304" pitchFamily="18" charset="0"/>
              </a:rPr>
              <a:t>yardstick in the hands of the people to measure the performance of the government</a:t>
            </a:r>
          </a:p>
        </p:txBody>
      </p:sp>
    </p:spTree>
    <p:extLst>
      <p:ext uri="{BB962C8B-B14F-4D97-AF65-F5344CB8AC3E}">
        <p14:creationId xmlns:p14="http://schemas.microsoft.com/office/powerpoint/2010/main" val="365870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6575" y="1160157"/>
            <a:ext cx="7665472" cy="4383944"/>
          </a:xfrm>
        </p:spPr>
        <p:txBody>
          <a:bodyPr>
            <a:normAutofit/>
          </a:bodyPr>
          <a:lstStyle/>
          <a:p>
            <a:pPr algn="just"/>
            <a:r>
              <a:rPr lang="en-US" sz="2626" b="1" dirty="0"/>
              <a:t>Article 36 {Definition}</a:t>
            </a:r>
          </a:p>
          <a:p>
            <a:pPr marL="0" indent="0" algn="just">
              <a:buNone/>
            </a:pPr>
            <a:r>
              <a:rPr lang="en-US" sz="2626" dirty="0">
                <a:latin typeface="Centaur" panose="02030504050205020304" pitchFamily="18" charset="0"/>
              </a:rPr>
              <a:t>"</a:t>
            </a:r>
            <a:r>
              <a:rPr lang="en-US" sz="2626" i="1" dirty="0">
                <a:latin typeface="Centaur" panose="02030504050205020304" pitchFamily="18" charset="0"/>
              </a:rPr>
              <a:t>the State" has the same meaning as in Part III.</a:t>
            </a:r>
          </a:p>
          <a:p>
            <a:pPr algn="just"/>
            <a:r>
              <a:rPr lang="en-US" sz="2626" b="1" i="1" dirty="0"/>
              <a:t>Article 37</a:t>
            </a:r>
            <a:r>
              <a:rPr lang="en-US" sz="2626" b="1" dirty="0"/>
              <a:t> {Application of the principles contained in this Part}</a:t>
            </a:r>
            <a:endParaRPr lang="en-US" sz="2626" b="1" i="1" dirty="0"/>
          </a:p>
          <a:p>
            <a:pPr marL="0" indent="0" algn="just">
              <a:buNone/>
            </a:pPr>
            <a:r>
              <a:rPr lang="en-US" sz="2626" i="1" dirty="0">
                <a:latin typeface="Centaur" panose="02030504050205020304" pitchFamily="18" charset="0"/>
              </a:rPr>
              <a:t>The provisions contained in this Part shall not be enforced by any court, but the principles therein laid down are nevertheless fundamental in the governance of the country and it shall be the duty of the </a:t>
            </a:r>
            <a:r>
              <a:rPr lang="en-US" sz="2626" i="1" dirty="0">
                <a:solidFill>
                  <a:srgbClr val="92D050"/>
                </a:solidFill>
                <a:latin typeface="Centaur" panose="02030504050205020304" pitchFamily="18" charset="0"/>
              </a:rPr>
              <a:t>State to apply these principles in making laws</a:t>
            </a:r>
            <a:r>
              <a:rPr lang="en-US" sz="2626" i="1" dirty="0">
                <a:latin typeface="Centaur" panose="02030504050205020304" pitchFamily="18" charset="0"/>
              </a:rPr>
              <a:t>.</a:t>
            </a:r>
          </a:p>
          <a:p>
            <a:pPr marL="0" indent="0" algn="just">
              <a:buNone/>
            </a:pPr>
            <a:endParaRPr lang="en-US" sz="2401" b="1" dirty="0"/>
          </a:p>
          <a:p>
            <a:pPr marL="0" indent="0" algn="just">
              <a:buNone/>
            </a:pPr>
            <a:endParaRPr lang="en-US" sz="2251" i="1" dirty="0">
              <a:latin typeface="Gabriola" panose="04040605051002020D02" pitchFamily="82" charset="0"/>
            </a:endParaRPr>
          </a:p>
        </p:txBody>
      </p:sp>
    </p:spTree>
    <p:extLst>
      <p:ext uri="{BB962C8B-B14F-4D97-AF65-F5344CB8AC3E}">
        <p14:creationId xmlns:p14="http://schemas.microsoft.com/office/powerpoint/2010/main" val="263529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wipe(down)">
                                      <p:cBhvr>
                                        <p:cTn id="1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0495" y="1268197"/>
            <a:ext cx="8319090" cy="4104410"/>
          </a:xfrm>
        </p:spPr>
        <p:txBody>
          <a:bodyPr>
            <a:normAutofit/>
          </a:bodyPr>
          <a:lstStyle/>
          <a:p>
            <a:pPr algn="just"/>
            <a:r>
              <a:rPr lang="en-US" sz="2626" b="1" i="1" dirty="0">
                <a:latin typeface="Gabriola" panose="04040605051002020D02" pitchFamily="82" charset="0"/>
              </a:rPr>
              <a:t>Article 38</a:t>
            </a:r>
            <a:r>
              <a:rPr lang="en-US" sz="2626" b="1" dirty="0">
                <a:latin typeface="Gabriola" panose="04040605051002020D02" pitchFamily="82" charset="0"/>
              </a:rPr>
              <a:t> {State to secure a social order for the promotion of welfare of the people}</a:t>
            </a:r>
          </a:p>
          <a:p>
            <a:pPr marL="385865" indent="-385865" algn="just">
              <a:buFont typeface="+mj-lt"/>
              <a:buAutoNum type="arabicPeriod"/>
            </a:pPr>
            <a:r>
              <a:rPr lang="en-US" sz="2626" i="1" dirty="0">
                <a:latin typeface="Gabriola" panose="04040605051002020D02" pitchFamily="82" charset="0"/>
              </a:rPr>
              <a:t>The State shall strive to </a:t>
            </a:r>
            <a:r>
              <a:rPr lang="en-US" sz="2626" i="1" dirty="0">
                <a:solidFill>
                  <a:srgbClr val="92D050"/>
                </a:solidFill>
                <a:latin typeface="Gabriola" panose="04040605051002020D02" pitchFamily="82" charset="0"/>
              </a:rPr>
              <a:t>promote the welfare of the people by securing and protecting as effectively </a:t>
            </a:r>
            <a:r>
              <a:rPr lang="en-US" sz="2626" i="1" dirty="0">
                <a:latin typeface="Gabriola" panose="04040605051002020D02" pitchFamily="82" charset="0"/>
              </a:rPr>
              <a:t>as it may a social order in which justice, social, economic and political, shall inform all the institutions of the national life.</a:t>
            </a:r>
          </a:p>
          <a:p>
            <a:pPr marL="385865" indent="-385865" algn="just">
              <a:buFont typeface="+mj-lt"/>
              <a:buAutoNum type="arabicPeriod"/>
            </a:pPr>
            <a:r>
              <a:rPr lang="en-US" sz="2626" i="1" dirty="0">
                <a:latin typeface="Gabriola" panose="04040605051002020D02" pitchFamily="82" charset="0"/>
              </a:rPr>
              <a:t>The State shall, in particular, </a:t>
            </a:r>
            <a:r>
              <a:rPr lang="en-US" sz="2626" i="1" dirty="0">
                <a:solidFill>
                  <a:srgbClr val="92D050"/>
                </a:solidFill>
                <a:latin typeface="Gabriola" panose="04040605051002020D02" pitchFamily="82" charset="0"/>
              </a:rPr>
              <a:t>strive to minimize the inequalities in income</a:t>
            </a:r>
            <a:r>
              <a:rPr lang="en-US" sz="2626" i="1" dirty="0">
                <a:latin typeface="Gabriola" panose="04040605051002020D02" pitchFamily="82" charset="0"/>
              </a:rPr>
              <a:t>, and </a:t>
            </a:r>
            <a:r>
              <a:rPr lang="en-US" sz="2626" i="1" dirty="0" err="1">
                <a:latin typeface="Gabriola" panose="04040605051002020D02" pitchFamily="82" charset="0"/>
              </a:rPr>
              <a:t>endeavour</a:t>
            </a:r>
            <a:r>
              <a:rPr lang="en-US" sz="2626" i="1" dirty="0">
                <a:latin typeface="Gabriola" panose="04040605051002020D02" pitchFamily="82" charset="0"/>
              </a:rPr>
              <a:t> to </a:t>
            </a:r>
            <a:r>
              <a:rPr lang="en-US" sz="2626" i="1" dirty="0">
                <a:solidFill>
                  <a:srgbClr val="92D050"/>
                </a:solidFill>
                <a:latin typeface="Gabriola" panose="04040605051002020D02" pitchFamily="82" charset="0"/>
              </a:rPr>
              <a:t>eliminate inequalities in status</a:t>
            </a:r>
            <a:r>
              <a:rPr lang="en-US" sz="2626" i="1" dirty="0">
                <a:latin typeface="Gabriola" panose="04040605051002020D02" pitchFamily="82" charset="0"/>
              </a:rPr>
              <a:t>, </a:t>
            </a:r>
            <a:r>
              <a:rPr lang="en-US" sz="2626" i="1" dirty="0">
                <a:solidFill>
                  <a:srgbClr val="92D050"/>
                </a:solidFill>
                <a:latin typeface="Gabriola" panose="04040605051002020D02" pitchFamily="82" charset="0"/>
              </a:rPr>
              <a:t>facilities and opportunities, not only amongst individuals but also amongst groups of people residing in different areas or engaged in different vocations</a:t>
            </a:r>
            <a:r>
              <a:rPr lang="en-US" sz="2626" dirty="0">
                <a:solidFill>
                  <a:srgbClr val="92D050"/>
                </a:solidFill>
                <a:latin typeface="Gabriola" panose="04040605051002020D02" pitchFamily="82" charset="0"/>
              </a:rPr>
              <a:t>.</a:t>
            </a:r>
          </a:p>
          <a:p>
            <a:endParaRPr lang="en-US" dirty="0"/>
          </a:p>
        </p:txBody>
      </p:sp>
    </p:spTree>
    <p:extLst>
      <p:ext uri="{BB962C8B-B14F-4D97-AF65-F5344CB8AC3E}">
        <p14:creationId xmlns:p14="http://schemas.microsoft.com/office/powerpoint/2010/main" val="13339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diamond(in)">
                                      <p:cBhvr>
                                        <p:cTn id="10" dur="2000"/>
                                        <p:tgtEl>
                                          <p:spTgt spid="2">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diamond(in)">
                                      <p:cBhvr>
                                        <p:cTn id="13"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0458" y="1376237"/>
            <a:ext cx="8161087" cy="514484"/>
          </a:xfrm>
        </p:spPr>
        <p:txBody>
          <a:bodyPr>
            <a:normAutofit fontScale="90000"/>
          </a:bodyPr>
          <a:lstStyle/>
          <a:p>
            <a:r>
              <a:rPr lang="en-US" i="1" dirty="0">
                <a:solidFill>
                  <a:schemeClr val="tx1"/>
                </a:solidFill>
                <a:latin typeface="Times New Roman" panose="02020603050405020304" pitchFamily="18" charset="0"/>
                <a:cs typeface="Times New Roman" panose="02020603050405020304" pitchFamily="18" charset="0"/>
              </a:rPr>
              <a:t>ARTICLE 39</a:t>
            </a:r>
            <a:r>
              <a:rPr lang="en-US" dirty="0">
                <a:solidFill>
                  <a:schemeClr val="tx1"/>
                </a:solidFill>
                <a:latin typeface="Times New Roman" panose="02020603050405020304" pitchFamily="18" charset="0"/>
                <a:cs typeface="Times New Roman" panose="02020603050405020304" pitchFamily="18" charset="0"/>
              </a:rPr>
              <a:t> {CERTAIN PRINCIPLES OF POLICY TO BE FOLLOWED BY THE STATE}</a:t>
            </a:r>
          </a:p>
        </p:txBody>
      </p:sp>
      <p:sp>
        <p:nvSpPr>
          <p:cNvPr id="2" name="Content Placeholder 1"/>
          <p:cNvSpPr>
            <a:spLocks noGrp="1"/>
          </p:cNvSpPr>
          <p:nvPr>
            <p:ph idx="1"/>
          </p:nvPr>
        </p:nvSpPr>
        <p:spPr>
          <a:xfrm>
            <a:off x="469620" y="2078498"/>
            <a:ext cx="8161087" cy="3601388"/>
          </a:xfrm>
        </p:spPr>
        <p:txBody>
          <a:bodyPr>
            <a:noAutofit/>
          </a:bodyPr>
          <a:lstStyle/>
          <a:p>
            <a:pPr algn="just"/>
            <a:r>
              <a:rPr lang="en-US" sz="2101" dirty="0">
                <a:latin typeface="Century" panose="02040604050505020304" pitchFamily="18" charset="0"/>
              </a:rPr>
              <a:t>The State shall, in particular, direct its policy towards securing -</a:t>
            </a:r>
          </a:p>
          <a:p>
            <a:pPr algn="just"/>
            <a:r>
              <a:rPr lang="en-US" sz="2101" dirty="0">
                <a:latin typeface="Century" panose="02040604050505020304" pitchFamily="18" charset="0"/>
              </a:rPr>
              <a:t>that the citizen, </a:t>
            </a:r>
            <a:r>
              <a:rPr lang="en-US" sz="2101" dirty="0">
                <a:solidFill>
                  <a:srgbClr val="92D050"/>
                </a:solidFill>
                <a:latin typeface="Century" panose="02040604050505020304" pitchFamily="18" charset="0"/>
              </a:rPr>
              <a:t>men and women equally, have the right to an adequate means of livelihood;</a:t>
            </a:r>
          </a:p>
          <a:p>
            <a:pPr algn="just"/>
            <a:r>
              <a:rPr lang="en-US" sz="2101" dirty="0">
                <a:latin typeface="Century" panose="02040604050505020304" pitchFamily="18" charset="0"/>
              </a:rPr>
              <a:t>that the </a:t>
            </a:r>
            <a:r>
              <a:rPr lang="en-US" sz="2101" dirty="0">
                <a:solidFill>
                  <a:srgbClr val="92D050"/>
                </a:solidFill>
                <a:latin typeface="Century" panose="02040604050505020304" pitchFamily="18" charset="0"/>
              </a:rPr>
              <a:t>ownership and control of the material resources of the community are so distributed</a:t>
            </a:r>
            <a:r>
              <a:rPr lang="en-US" sz="2101" dirty="0">
                <a:latin typeface="Century" panose="02040604050505020304" pitchFamily="18" charset="0"/>
              </a:rPr>
              <a:t> as best to sub serve the common good;</a:t>
            </a:r>
          </a:p>
          <a:p>
            <a:pPr algn="just"/>
            <a:r>
              <a:rPr lang="en-US" sz="2101" dirty="0">
                <a:latin typeface="Century" panose="02040604050505020304" pitchFamily="18" charset="0"/>
              </a:rPr>
              <a:t>that the operation of the </a:t>
            </a:r>
            <a:r>
              <a:rPr lang="en-US" sz="2101" dirty="0">
                <a:solidFill>
                  <a:srgbClr val="92D050"/>
                </a:solidFill>
                <a:latin typeface="Century" panose="02040604050505020304" pitchFamily="18" charset="0"/>
              </a:rPr>
              <a:t>economic system does not result in the concentration of wealth </a:t>
            </a:r>
            <a:r>
              <a:rPr lang="en-US" sz="2101" dirty="0">
                <a:latin typeface="Century" panose="02040604050505020304" pitchFamily="18" charset="0"/>
              </a:rPr>
              <a:t>and means of production to the common detriment;</a:t>
            </a:r>
          </a:p>
          <a:p>
            <a:pPr marL="0" indent="0" algn="just">
              <a:buNone/>
            </a:pPr>
            <a:endParaRPr lang="en-US" sz="1350" dirty="0">
              <a:latin typeface="Century" panose="02040604050505020304" pitchFamily="18" charset="0"/>
            </a:endParaRPr>
          </a:p>
        </p:txBody>
      </p:sp>
    </p:spTree>
    <p:extLst>
      <p:ext uri="{BB962C8B-B14F-4D97-AF65-F5344CB8AC3E}">
        <p14:creationId xmlns:p14="http://schemas.microsoft.com/office/powerpoint/2010/main" val="4243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6283" y="1599724"/>
            <a:ext cx="7660094" cy="4058707"/>
          </a:xfrm>
        </p:spPr>
        <p:txBody>
          <a:bodyPr>
            <a:normAutofit/>
          </a:bodyPr>
          <a:lstStyle/>
          <a:p>
            <a:pPr algn="just"/>
            <a:r>
              <a:rPr lang="en-US" sz="2101" dirty="0">
                <a:latin typeface="Century" panose="02040604050505020304" pitchFamily="18" charset="0"/>
              </a:rPr>
              <a:t>that there is </a:t>
            </a:r>
            <a:r>
              <a:rPr lang="en-US" sz="2101" dirty="0">
                <a:solidFill>
                  <a:srgbClr val="92D050"/>
                </a:solidFill>
                <a:latin typeface="Century" panose="02040604050505020304" pitchFamily="18" charset="0"/>
              </a:rPr>
              <a:t>equal pay for equal work </a:t>
            </a:r>
            <a:r>
              <a:rPr lang="en-US" sz="2101" dirty="0">
                <a:latin typeface="Century" panose="02040604050505020304" pitchFamily="18" charset="0"/>
              </a:rPr>
              <a:t>for both men and women;</a:t>
            </a:r>
          </a:p>
          <a:p>
            <a:pPr algn="just"/>
            <a:r>
              <a:rPr lang="en-US" sz="2101" dirty="0">
                <a:latin typeface="Century" panose="02040604050505020304" pitchFamily="18" charset="0"/>
              </a:rPr>
              <a:t>that the </a:t>
            </a:r>
            <a:r>
              <a:rPr lang="en-US" sz="2101" dirty="0">
                <a:solidFill>
                  <a:srgbClr val="92D050"/>
                </a:solidFill>
                <a:latin typeface="Century" panose="02040604050505020304" pitchFamily="18" charset="0"/>
              </a:rPr>
              <a:t>health and strength of workers, men and women</a:t>
            </a:r>
            <a:r>
              <a:rPr lang="en-US" sz="2101" dirty="0">
                <a:latin typeface="Century" panose="02040604050505020304" pitchFamily="18" charset="0"/>
              </a:rPr>
              <a:t>, and the tender age of </a:t>
            </a:r>
            <a:r>
              <a:rPr lang="en-US" sz="2101" dirty="0">
                <a:solidFill>
                  <a:srgbClr val="92D050"/>
                </a:solidFill>
                <a:latin typeface="Century" panose="02040604050505020304" pitchFamily="18" charset="0"/>
              </a:rPr>
              <a:t>children are not abused </a:t>
            </a:r>
            <a:r>
              <a:rPr lang="en-US" sz="2101" dirty="0">
                <a:latin typeface="Century" panose="02040604050505020304" pitchFamily="18" charset="0"/>
              </a:rPr>
              <a:t>and that citizens are not forced by economic necessity to enter avocations unsuited to their age or strength;</a:t>
            </a:r>
          </a:p>
          <a:p>
            <a:pPr algn="just"/>
            <a:r>
              <a:rPr lang="en-US" sz="2101" dirty="0">
                <a:latin typeface="Century" panose="02040604050505020304" pitchFamily="18" charset="0"/>
              </a:rPr>
              <a:t>that </a:t>
            </a:r>
            <a:r>
              <a:rPr lang="en-US" sz="2101" dirty="0">
                <a:solidFill>
                  <a:srgbClr val="92D050"/>
                </a:solidFill>
                <a:latin typeface="Century" panose="02040604050505020304" pitchFamily="18" charset="0"/>
              </a:rPr>
              <a:t>children are given opportunities and facilities to develop in a healthy manner </a:t>
            </a:r>
            <a:r>
              <a:rPr lang="en-US" sz="2101" dirty="0">
                <a:latin typeface="Century" panose="02040604050505020304" pitchFamily="18" charset="0"/>
              </a:rPr>
              <a:t>and in conditions of freedom and dignity and that childhood and </a:t>
            </a:r>
            <a:r>
              <a:rPr lang="en-US" sz="2101" dirty="0">
                <a:solidFill>
                  <a:srgbClr val="92D050"/>
                </a:solidFill>
                <a:latin typeface="Century" panose="02040604050505020304" pitchFamily="18" charset="0"/>
              </a:rPr>
              <a:t>youth are protected against exploitation and against moral and material abandonment.</a:t>
            </a:r>
          </a:p>
          <a:p>
            <a:pPr algn="just"/>
            <a:endParaRPr lang="en-US" sz="1350" dirty="0">
              <a:latin typeface="Century" panose="02040604050505020304" pitchFamily="18" charset="0"/>
            </a:endParaRPr>
          </a:p>
          <a:p>
            <a:endParaRPr lang="en-US" dirty="0"/>
          </a:p>
        </p:txBody>
      </p:sp>
    </p:spTree>
    <p:extLst>
      <p:ext uri="{BB962C8B-B14F-4D97-AF65-F5344CB8AC3E}">
        <p14:creationId xmlns:p14="http://schemas.microsoft.com/office/powerpoint/2010/main" val="3409114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56282" y="1256734"/>
            <a:ext cx="7545765" cy="3086905"/>
          </a:xfrm>
        </p:spPr>
        <p:txBody>
          <a:bodyPr>
            <a:noAutofit/>
          </a:bodyPr>
          <a:lstStyle/>
          <a:p>
            <a:pPr algn="just"/>
            <a:r>
              <a:rPr lang="en-US" sz="2101" b="1" i="1" dirty="0">
                <a:solidFill>
                  <a:schemeClr val="accent1"/>
                </a:solidFill>
              </a:rPr>
              <a:t>Article 39A</a:t>
            </a:r>
            <a:r>
              <a:rPr lang="en-US" sz="2101" b="1" dirty="0">
                <a:solidFill>
                  <a:schemeClr val="accent1"/>
                </a:solidFill>
              </a:rPr>
              <a:t> {Equal justice and free legal aid}</a:t>
            </a:r>
          </a:p>
          <a:p>
            <a:pPr marL="0" indent="0" algn="just">
              <a:buNone/>
            </a:pPr>
            <a:r>
              <a:rPr lang="en-US" sz="2101" dirty="0">
                <a:latin typeface="Century" panose="02040604050505020304" pitchFamily="18" charset="0"/>
              </a:rPr>
              <a:t>The State shall secure that the operation of the legal system </a:t>
            </a:r>
            <a:r>
              <a:rPr lang="en-US" sz="2101" dirty="0">
                <a:solidFill>
                  <a:srgbClr val="92D050"/>
                </a:solidFill>
                <a:latin typeface="Century" panose="02040604050505020304" pitchFamily="18" charset="0"/>
              </a:rPr>
              <a:t>promotes justice, on a basis of equal opportunity, and shall, in particular, provide free legal aid</a:t>
            </a:r>
            <a:r>
              <a:rPr lang="en-US" sz="2101" dirty="0">
                <a:latin typeface="Century" panose="02040604050505020304" pitchFamily="18" charset="0"/>
              </a:rPr>
              <a:t>, by suitable legislation or schemes or in any other way, </a:t>
            </a:r>
            <a:r>
              <a:rPr lang="en-US" sz="2101" dirty="0">
                <a:solidFill>
                  <a:srgbClr val="92D050"/>
                </a:solidFill>
                <a:latin typeface="Century" panose="02040604050505020304" pitchFamily="18" charset="0"/>
              </a:rPr>
              <a:t>to ensure that opportunities for securing justice are not denied </a:t>
            </a:r>
            <a:r>
              <a:rPr lang="en-US" sz="2101" dirty="0">
                <a:latin typeface="Century" panose="02040604050505020304" pitchFamily="18" charset="0"/>
              </a:rPr>
              <a:t>to any citizen by reason of economic or other disabilities.</a:t>
            </a:r>
          </a:p>
          <a:p>
            <a:pPr marL="0" indent="0" algn="just">
              <a:buNone/>
            </a:pPr>
            <a:endParaRPr lang="en-US" sz="2101" dirty="0">
              <a:latin typeface="Century" panose="02040604050505020304" pitchFamily="18" charset="0"/>
            </a:endParaRPr>
          </a:p>
          <a:p>
            <a:pPr algn="just"/>
            <a:r>
              <a:rPr lang="en-US" sz="2101" b="1" i="1" dirty="0">
                <a:solidFill>
                  <a:schemeClr val="accent1"/>
                </a:solidFill>
              </a:rPr>
              <a:t>Article 40</a:t>
            </a:r>
            <a:r>
              <a:rPr lang="en-US" sz="2101" b="1" dirty="0">
                <a:solidFill>
                  <a:schemeClr val="accent1"/>
                </a:solidFill>
              </a:rPr>
              <a:t> {Organization of village panchayats}</a:t>
            </a:r>
          </a:p>
          <a:p>
            <a:pPr marL="0" indent="0" algn="just">
              <a:buNone/>
            </a:pPr>
            <a:r>
              <a:rPr lang="en-US" sz="2101" dirty="0">
                <a:latin typeface="Century" panose="02040604050505020304" pitchFamily="18" charset="0"/>
              </a:rPr>
              <a:t>The State shall </a:t>
            </a:r>
            <a:r>
              <a:rPr lang="en-US" sz="2101" dirty="0">
                <a:solidFill>
                  <a:srgbClr val="92D050"/>
                </a:solidFill>
                <a:latin typeface="Century" panose="02040604050505020304" pitchFamily="18" charset="0"/>
              </a:rPr>
              <a:t>take steps to </a:t>
            </a:r>
            <a:r>
              <a:rPr lang="en-US" sz="2101" dirty="0" err="1">
                <a:solidFill>
                  <a:srgbClr val="92D050"/>
                </a:solidFill>
                <a:latin typeface="Century" panose="02040604050505020304" pitchFamily="18" charset="0"/>
              </a:rPr>
              <a:t>organise</a:t>
            </a:r>
            <a:r>
              <a:rPr lang="en-US" sz="2101" dirty="0">
                <a:solidFill>
                  <a:srgbClr val="92D050"/>
                </a:solidFill>
                <a:latin typeface="Century" panose="02040604050505020304" pitchFamily="18" charset="0"/>
              </a:rPr>
              <a:t> village </a:t>
            </a:r>
            <a:r>
              <a:rPr lang="en-US" sz="2101" dirty="0" err="1">
                <a:solidFill>
                  <a:srgbClr val="92D050"/>
                </a:solidFill>
                <a:latin typeface="Century" panose="02040604050505020304" pitchFamily="18" charset="0"/>
              </a:rPr>
              <a:t>panchayats</a:t>
            </a:r>
            <a:r>
              <a:rPr lang="en-US" sz="2101" dirty="0">
                <a:solidFill>
                  <a:srgbClr val="92D050"/>
                </a:solidFill>
                <a:latin typeface="Century" panose="02040604050505020304" pitchFamily="18" charset="0"/>
              </a:rPr>
              <a:t> </a:t>
            </a:r>
            <a:r>
              <a:rPr lang="en-US" sz="2101" dirty="0">
                <a:latin typeface="Century" panose="02040604050505020304" pitchFamily="18" charset="0"/>
              </a:rPr>
              <a:t>and endow them with such powers and authority as may be necessary to </a:t>
            </a:r>
            <a:r>
              <a:rPr lang="en-US" sz="2101" dirty="0">
                <a:solidFill>
                  <a:srgbClr val="92D050"/>
                </a:solidFill>
                <a:latin typeface="Century" panose="02040604050505020304" pitchFamily="18" charset="0"/>
              </a:rPr>
              <a:t>enable them to function as units of self-government</a:t>
            </a:r>
            <a:r>
              <a:rPr lang="en-US" sz="2101" dirty="0">
                <a:solidFill>
                  <a:srgbClr val="92D050"/>
                </a:solidFill>
              </a:rPr>
              <a:t>.</a:t>
            </a:r>
          </a:p>
          <a:p>
            <a:endParaRPr lang="en-US" sz="2101" dirty="0"/>
          </a:p>
          <a:p>
            <a:endParaRPr lang="en-US" sz="2101" dirty="0"/>
          </a:p>
        </p:txBody>
      </p:sp>
    </p:spTree>
    <p:extLst>
      <p:ext uri="{BB962C8B-B14F-4D97-AF65-F5344CB8AC3E}">
        <p14:creationId xmlns:p14="http://schemas.microsoft.com/office/powerpoint/2010/main" val="407145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2108" y="1485395"/>
            <a:ext cx="7488599" cy="3887212"/>
          </a:xfrm>
        </p:spPr>
        <p:txBody>
          <a:bodyPr>
            <a:normAutofit fontScale="92500" lnSpcReduction="10000"/>
          </a:bodyPr>
          <a:lstStyle/>
          <a:p>
            <a:pPr algn="just"/>
            <a:r>
              <a:rPr lang="en-US" sz="2101" b="1" i="1" dirty="0">
                <a:solidFill>
                  <a:schemeClr val="accent1"/>
                </a:solidFill>
              </a:rPr>
              <a:t>Article 41</a:t>
            </a:r>
            <a:r>
              <a:rPr lang="en-US" sz="2101" b="1" dirty="0">
                <a:solidFill>
                  <a:schemeClr val="accent1"/>
                </a:solidFill>
              </a:rPr>
              <a:t> {Right to work, to education and to public assistance in certain cases}</a:t>
            </a:r>
          </a:p>
          <a:p>
            <a:pPr marL="0" indent="0" algn="just">
              <a:buNone/>
            </a:pPr>
            <a:r>
              <a:rPr lang="en-US" sz="2101" dirty="0">
                <a:latin typeface="Century" panose="02040604050505020304" pitchFamily="18" charset="0"/>
              </a:rPr>
              <a:t>The State shall, within the limits of its economic capacity and development, </a:t>
            </a:r>
            <a:r>
              <a:rPr lang="en-US" sz="2101" dirty="0">
                <a:solidFill>
                  <a:srgbClr val="92D050"/>
                </a:solidFill>
                <a:latin typeface="Century" panose="02040604050505020304" pitchFamily="18" charset="0"/>
              </a:rPr>
              <a:t>make effective provision for securing the right to work, to education and to public assistance in cases of unemployment, old age, sickness and disablement</a:t>
            </a:r>
            <a:r>
              <a:rPr lang="en-US" sz="2101" dirty="0">
                <a:latin typeface="Century" panose="02040604050505020304" pitchFamily="18" charset="0"/>
              </a:rPr>
              <a:t>, and in other cases of undeserved want.</a:t>
            </a:r>
          </a:p>
          <a:p>
            <a:pPr marL="0" indent="0" algn="just">
              <a:buNone/>
            </a:pPr>
            <a:endParaRPr lang="en-US" sz="2101" dirty="0">
              <a:latin typeface="Century" panose="02040604050505020304" pitchFamily="18" charset="0"/>
            </a:endParaRPr>
          </a:p>
          <a:p>
            <a:pPr algn="just"/>
            <a:r>
              <a:rPr lang="en-US" sz="2101" b="1" i="1" dirty="0">
                <a:solidFill>
                  <a:schemeClr val="accent1"/>
                </a:solidFill>
              </a:rPr>
              <a:t>Article 42</a:t>
            </a:r>
            <a:r>
              <a:rPr lang="en-US" sz="2101" b="1" dirty="0">
                <a:solidFill>
                  <a:schemeClr val="accent1"/>
                </a:solidFill>
              </a:rPr>
              <a:t> {Provision for just and human conditions of work and maternity relief}</a:t>
            </a:r>
          </a:p>
          <a:p>
            <a:pPr marL="0" indent="0" algn="just">
              <a:buNone/>
            </a:pPr>
            <a:r>
              <a:rPr lang="en-US" sz="2101" dirty="0">
                <a:latin typeface="Century" panose="02040604050505020304" pitchFamily="18" charset="0"/>
              </a:rPr>
              <a:t>The State shall make provision for </a:t>
            </a:r>
            <a:r>
              <a:rPr lang="en-US" sz="2101" dirty="0">
                <a:solidFill>
                  <a:srgbClr val="92D050"/>
                </a:solidFill>
                <a:latin typeface="Century" panose="02040604050505020304" pitchFamily="18" charset="0"/>
              </a:rPr>
              <a:t>securing just and humane conditions of work and for maternity relief...</a:t>
            </a:r>
          </a:p>
          <a:p>
            <a:pPr algn="just"/>
            <a:endParaRPr lang="en-US" dirty="0">
              <a:latin typeface="Century" panose="02040604050505020304" pitchFamily="18" charset="0"/>
            </a:endParaRPr>
          </a:p>
        </p:txBody>
      </p:sp>
    </p:spTree>
    <p:extLst>
      <p:ext uri="{BB962C8B-B14F-4D97-AF65-F5344CB8AC3E}">
        <p14:creationId xmlns:p14="http://schemas.microsoft.com/office/powerpoint/2010/main" val="55030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44616" y="1700358"/>
            <a:ext cx="7624031" cy="3507043"/>
          </a:xfrm>
        </p:spPr>
        <p:txBody>
          <a:bodyPr>
            <a:normAutofit fontScale="92500" lnSpcReduction="10000"/>
          </a:bodyPr>
          <a:lstStyle/>
          <a:p>
            <a:pPr>
              <a:lnSpc>
                <a:spcPct val="110000"/>
              </a:lnSpc>
            </a:pPr>
            <a:r>
              <a:rPr lang="en-US" sz="2251" b="1" i="1" dirty="0">
                <a:solidFill>
                  <a:schemeClr val="accent1"/>
                </a:solidFill>
              </a:rPr>
              <a:t>Article 43</a:t>
            </a:r>
            <a:r>
              <a:rPr lang="en-US" sz="2251" b="1" dirty="0">
                <a:solidFill>
                  <a:schemeClr val="accent1"/>
                </a:solidFill>
              </a:rPr>
              <a:t> {Living wage, etc., for workers}</a:t>
            </a:r>
            <a:br>
              <a:rPr lang="en-US" sz="2251" b="1" dirty="0"/>
            </a:br>
            <a:endParaRPr lang="en-US" sz="2251" b="1" dirty="0"/>
          </a:p>
          <a:p>
            <a:pPr marL="0" indent="0" algn="just">
              <a:lnSpc>
                <a:spcPct val="110000"/>
              </a:lnSpc>
              <a:buNone/>
            </a:pPr>
            <a:r>
              <a:rPr lang="en-US" sz="2251" dirty="0">
                <a:latin typeface="Century" panose="02040604050505020304" pitchFamily="18" charset="0"/>
              </a:rPr>
              <a:t>The State shall endeavor to secure, by suitable legislation or economic </a:t>
            </a:r>
            <a:r>
              <a:rPr lang="en-US" sz="2251" dirty="0" err="1">
                <a:latin typeface="Century" panose="02040604050505020304" pitchFamily="18" charset="0"/>
              </a:rPr>
              <a:t>organisation</a:t>
            </a:r>
            <a:r>
              <a:rPr lang="en-US" sz="2251" dirty="0">
                <a:latin typeface="Century" panose="02040604050505020304" pitchFamily="18" charset="0"/>
              </a:rPr>
              <a:t> or in any other way, to all workers agricultural, industrial or otherwise, work, </a:t>
            </a:r>
            <a:r>
              <a:rPr lang="en-US" sz="2251" dirty="0">
                <a:solidFill>
                  <a:srgbClr val="92D050"/>
                </a:solidFill>
                <a:latin typeface="Century" panose="02040604050505020304" pitchFamily="18" charset="0"/>
              </a:rPr>
              <a:t>a living wage,</a:t>
            </a:r>
            <a:r>
              <a:rPr lang="en-US" sz="2251" dirty="0">
                <a:latin typeface="Century" panose="02040604050505020304" pitchFamily="18" charset="0"/>
              </a:rPr>
              <a:t> conditions of </a:t>
            </a:r>
            <a:r>
              <a:rPr lang="en-US" sz="2251" dirty="0">
                <a:solidFill>
                  <a:srgbClr val="92D050"/>
                </a:solidFill>
                <a:latin typeface="Century" panose="02040604050505020304" pitchFamily="18" charset="0"/>
              </a:rPr>
              <a:t>work ensuring a decent standard of life and full enjoyment of leisure and social and cultural opportunities </a:t>
            </a:r>
            <a:r>
              <a:rPr lang="en-US" sz="2251" dirty="0">
                <a:latin typeface="Century" panose="02040604050505020304" pitchFamily="18" charset="0"/>
              </a:rPr>
              <a:t>and, in particular, the State shall endeavor </a:t>
            </a:r>
            <a:r>
              <a:rPr lang="en-US" sz="2251" dirty="0">
                <a:solidFill>
                  <a:srgbClr val="92D050"/>
                </a:solidFill>
                <a:latin typeface="Century" panose="02040604050505020304" pitchFamily="18" charset="0"/>
              </a:rPr>
              <a:t>to promote cottage industries on an individual or co-operative basis in rural areas</a:t>
            </a:r>
            <a:r>
              <a:rPr lang="en-US" sz="2251" dirty="0">
                <a:latin typeface="Century" panose="02040604050505020304" pitchFamily="18" charset="0"/>
              </a:rPr>
              <a:t>.</a:t>
            </a:r>
          </a:p>
          <a:p>
            <a:endParaRPr lang="en-US" dirty="0"/>
          </a:p>
        </p:txBody>
      </p:sp>
    </p:spTree>
    <p:extLst>
      <p:ext uri="{BB962C8B-B14F-4D97-AF65-F5344CB8AC3E}">
        <p14:creationId xmlns:p14="http://schemas.microsoft.com/office/powerpoint/2010/main" val="100429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2108" y="1142405"/>
            <a:ext cx="7373357" cy="1028968"/>
          </a:xfrm>
        </p:spPr>
        <p:txBody>
          <a:bodyPr>
            <a:normAutofit fontScale="90000"/>
          </a:bodyPr>
          <a:lstStyle/>
          <a:p>
            <a:r>
              <a:rPr lang="en-US" b="1" i="1" dirty="0">
                <a:solidFill>
                  <a:schemeClr val="accent1"/>
                </a:solidFill>
                <a:latin typeface="Times New Roman" panose="02020603050405020304" pitchFamily="18" charset="0"/>
                <a:cs typeface="Times New Roman" panose="02020603050405020304" pitchFamily="18" charset="0"/>
              </a:rPr>
              <a:t>Article 43A</a:t>
            </a:r>
            <a:r>
              <a:rPr lang="en-US" b="1" dirty="0">
                <a:solidFill>
                  <a:schemeClr val="accent1"/>
                </a:solidFill>
                <a:latin typeface="Times New Roman" panose="02020603050405020304" pitchFamily="18" charset="0"/>
                <a:cs typeface="Times New Roman" panose="02020603050405020304" pitchFamily="18" charset="0"/>
              </a:rPr>
              <a:t> {Participation of workers in management of industries}</a:t>
            </a:r>
            <a:br>
              <a:rPr lang="en-US" dirty="0"/>
            </a:br>
            <a:endParaRPr lang="en-US" dirty="0"/>
          </a:p>
        </p:txBody>
      </p:sp>
      <p:sp>
        <p:nvSpPr>
          <p:cNvPr id="2" name="Content Placeholder 1"/>
          <p:cNvSpPr>
            <a:spLocks noGrp="1"/>
          </p:cNvSpPr>
          <p:nvPr>
            <p:ph idx="1"/>
          </p:nvPr>
        </p:nvSpPr>
        <p:spPr/>
        <p:txBody>
          <a:bodyPr>
            <a:normAutofit/>
          </a:bodyPr>
          <a:lstStyle/>
          <a:p>
            <a:pPr algn="just"/>
            <a:r>
              <a:rPr lang="en-US" sz="2701" dirty="0">
                <a:latin typeface="Century" panose="02040604050505020304" pitchFamily="18" charset="0"/>
              </a:rPr>
              <a:t>The State shall take steps, by suitable legislation or in any other way, </a:t>
            </a:r>
            <a:r>
              <a:rPr lang="en-US" sz="2701" dirty="0">
                <a:solidFill>
                  <a:srgbClr val="92D050"/>
                </a:solidFill>
                <a:latin typeface="Century" panose="02040604050505020304" pitchFamily="18" charset="0"/>
              </a:rPr>
              <a:t>to secure the participation of workers in the management </a:t>
            </a:r>
            <a:r>
              <a:rPr lang="en-US" sz="2701" dirty="0">
                <a:latin typeface="Century" panose="02040604050505020304" pitchFamily="18" charset="0"/>
              </a:rPr>
              <a:t>of undertakings, establishments or other organization engaged in any industry. Provision mentioned in this part is not enforceable by Court orders</a:t>
            </a:r>
          </a:p>
          <a:p>
            <a:endParaRPr lang="en-US" dirty="0"/>
          </a:p>
        </p:txBody>
      </p:sp>
    </p:spTree>
    <p:extLst>
      <p:ext uri="{BB962C8B-B14F-4D97-AF65-F5344CB8AC3E}">
        <p14:creationId xmlns:p14="http://schemas.microsoft.com/office/powerpoint/2010/main" val="168293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0458" y="1256735"/>
            <a:ext cx="8001893" cy="4001543"/>
          </a:xfrm>
        </p:spPr>
        <p:txBody>
          <a:bodyPr>
            <a:normAutofit/>
          </a:bodyPr>
          <a:lstStyle/>
          <a:p>
            <a:pPr algn="just">
              <a:lnSpc>
                <a:spcPct val="100000"/>
              </a:lnSpc>
            </a:pPr>
            <a:r>
              <a:rPr lang="en-US" sz="2251" b="1" i="1" dirty="0">
                <a:solidFill>
                  <a:schemeClr val="accent1"/>
                </a:solidFill>
                <a:latin typeface="Times New Roman" panose="02020603050405020304" pitchFamily="18" charset="0"/>
                <a:cs typeface="Times New Roman" panose="02020603050405020304" pitchFamily="18" charset="0"/>
              </a:rPr>
              <a:t>Article 44</a:t>
            </a:r>
            <a:r>
              <a:rPr lang="en-US" sz="2251" b="1" dirty="0">
                <a:solidFill>
                  <a:schemeClr val="accent1"/>
                </a:solidFill>
                <a:latin typeface="Times New Roman" panose="02020603050405020304" pitchFamily="18" charset="0"/>
                <a:cs typeface="Times New Roman" panose="02020603050405020304" pitchFamily="18" charset="0"/>
              </a:rPr>
              <a:t> {Uniform civil code for the citizen}</a:t>
            </a:r>
          </a:p>
          <a:p>
            <a:pPr marL="0" indent="0" algn="just">
              <a:buNone/>
            </a:pPr>
            <a:r>
              <a:rPr lang="en-US" sz="2251" dirty="0">
                <a:latin typeface="Century" panose="02040604050505020304" pitchFamily="18" charset="0"/>
              </a:rPr>
              <a:t>The State shall endeavor to secure for the citizens a </a:t>
            </a:r>
            <a:r>
              <a:rPr lang="en-US" sz="2251" dirty="0">
                <a:solidFill>
                  <a:srgbClr val="92D050"/>
                </a:solidFill>
                <a:latin typeface="Century" panose="02040604050505020304" pitchFamily="18" charset="0"/>
              </a:rPr>
              <a:t>Uniform Civil Code throughout the territory of India.</a:t>
            </a:r>
          </a:p>
          <a:p>
            <a:pPr marL="0" indent="0" algn="just">
              <a:buNone/>
            </a:pPr>
            <a:endParaRPr lang="en-US" sz="2251" dirty="0">
              <a:latin typeface="Century" panose="02040604050505020304" pitchFamily="18" charset="0"/>
            </a:endParaRPr>
          </a:p>
          <a:p>
            <a:pPr algn="just">
              <a:lnSpc>
                <a:spcPct val="100000"/>
              </a:lnSpc>
            </a:pPr>
            <a:r>
              <a:rPr lang="en-US" sz="2251" b="1" i="1" dirty="0">
                <a:solidFill>
                  <a:schemeClr val="accent1"/>
                </a:solidFill>
                <a:latin typeface="Times New Roman" panose="02020603050405020304" pitchFamily="18" charset="0"/>
                <a:cs typeface="Times New Roman" panose="02020603050405020304" pitchFamily="18" charset="0"/>
              </a:rPr>
              <a:t>Article 45</a:t>
            </a:r>
            <a:r>
              <a:rPr lang="en-US" sz="2251" b="1" dirty="0">
                <a:solidFill>
                  <a:schemeClr val="accent1"/>
                </a:solidFill>
                <a:latin typeface="Times New Roman" panose="02020603050405020304" pitchFamily="18" charset="0"/>
                <a:cs typeface="Times New Roman" panose="02020603050405020304" pitchFamily="18" charset="0"/>
              </a:rPr>
              <a:t> {Provision for early childhood care and education to children below the age of six years}</a:t>
            </a:r>
          </a:p>
          <a:p>
            <a:pPr marL="0" indent="0" algn="just">
              <a:buNone/>
            </a:pPr>
            <a:r>
              <a:rPr lang="en-US" sz="2251" dirty="0">
                <a:latin typeface="Century" panose="02040604050505020304" pitchFamily="18" charset="0"/>
              </a:rPr>
              <a:t>The State shall endeavor to Provide </a:t>
            </a:r>
            <a:r>
              <a:rPr lang="en-US" sz="2251" dirty="0">
                <a:solidFill>
                  <a:srgbClr val="92D050"/>
                </a:solidFill>
                <a:latin typeface="Century" panose="02040604050505020304" pitchFamily="18" charset="0"/>
              </a:rPr>
              <a:t>early childhood care and education for all children </a:t>
            </a:r>
            <a:r>
              <a:rPr lang="en-US" sz="2251" dirty="0" err="1">
                <a:solidFill>
                  <a:srgbClr val="92D050"/>
                </a:solidFill>
                <a:latin typeface="Century" panose="02040604050505020304" pitchFamily="18" charset="0"/>
              </a:rPr>
              <a:t>untill</a:t>
            </a:r>
            <a:r>
              <a:rPr lang="en-US" sz="2251" dirty="0">
                <a:solidFill>
                  <a:srgbClr val="92D050"/>
                </a:solidFill>
                <a:latin typeface="Century" panose="02040604050505020304" pitchFamily="18" charset="0"/>
              </a:rPr>
              <a:t> they complete the age of six years.</a:t>
            </a:r>
          </a:p>
          <a:p>
            <a:pPr>
              <a:lnSpc>
                <a:spcPct val="100000"/>
              </a:lnSpc>
            </a:pPr>
            <a:endParaRPr lang="en-US" dirty="0"/>
          </a:p>
        </p:txBody>
      </p:sp>
    </p:spTree>
    <p:extLst>
      <p:ext uri="{BB962C8B-B14F-4D97-AF65-F5344CB8AC3E}">
        <p14:creationId xmlns:p14="http://schemas.microsoft.com/office/powerpoint/2010/main" val="136696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6128" y="1599724"/>
            <a:ext cx="8346073" cy="3086905"/>
          </a:xfrm>
        </p:spPr>
        <p:txBody>
          <a:bodyPr>
            <a:normAutofit fontScale="92500" lnSpcReduction="10000"/>
          </a:bodyPr>
          <a:lstStyle/>
          <a:p>
            <a:pPr algn="just">
              <a:lnSpc>
                <a:spcPct val="120000"/>
              </a:lnSpc>
            </a:pPr>
            <a:r>
              <a:rPr lang="en-US" sz="2251" b="1" i="1" dirty="0">
                <a:solidFill>
                  <a:schemeClr val="accent1"/>
                </a:solidFill>
              </a:rPr>
              <a:t>Article 46</a:t>
            </a:r>
            <a:r>
              <a:rPr lang="en-US" sz="2251" b="1" dirty="0">
                <a:solidFill>
                  <a:schemeClr val="accent1"/>
                </a:solidFill>
              </a:rPr>
              <a:t> {Promotion of educational and economic interests of Scheduled Castes, Scheduled Tribes and other weaker sections}</a:t>
            </a:r>
          </a:p>
          <a:p>
            <a:pPr marL="0" indent="0" algn="just">
              <a:lnSpc>
                <a:spcPct val="120000"/>
              </a:lnSpc>
              <a:buNone/>
            </a:pPr>
            <a:r>
              <a:rPr lang="en-US" sz="2251" dirty="0">
                <a:latin typeface="Century" panose="02040604050505020304" pitchFamily="18" charset="0"/>
              </a:rPr>
              <a:t>The State shall </a:t>
            </a:r>
            <a:r>
              <a:rPr lang="en-US" sz="2251" dirty="0">
                <a:solidFill>
                  <a:srgbClr val="92D050"/>
                </a:solidFill>
                <a:latin typeface="Century" panose="02040604050505020304" pitchFamily="18" charset="0"/>
              </a:rPr>
              <a:t>promote</a:t>
            </a:r>
            <a:r>
              <a:rPr lang="en-US" sz="2251" dirty="0">
                <a:latin typeface="Century" panose="02040604050505020304" pitchFamily="18" charset="0"/>
              </a:rPr>
              <a:t> with </a:t>
            </a:r>
            <a:r>
              <a:rPr lang="en-US" sz="2251" dirty="0">
                <a:solidFill>
                  <a:srgbClr val="92D050"/>
                </a:solidFill>
                <a:latin typeface="Century" panose="02040604050505020304" pitchFamily="18" charset="0"/>
              </a:rPr>
              <a:t>special care the educational and economic interests of the weaker sections of the people</a:t>
            </a:r>
            <a:r>
              <a:rPr lang="en-US" sz="2251" dirty="0">
                <a:latin typeface="Century" panose="02040604050505020304" pitchFamily="18" charset="0"/>
              </a:rPr>
              <a:t>, and in particular, of the </a:t>
            </a:r>
            <a:r>
              <a:rPr lang="en-US" sz="2251" dirty="0">
                <a:solidFill>
                  <a:srgbClr val="92D050"/>
                </a:solidFill>
                <a:latin typeface="Century" panose="02040604050505020304" pitchFamily="18" charset="0"/>
              </a:rPr>
              <a:t>Scheduled Castes and the Scheduled Tribes</a:t>
            </a:r>
            <a:r>
              <a:rPr lang="en-US" sz="2251" dirty="0">
                <a:latin typeface="Century" panose="02040604050505020304" pitchFamily="18" charset="0"/>
              </a:rPr>
              <a:t>, and shall </a:t>
            </a:r>
            <a:r>
              <a:rPr lang="en-US" sz="2251" dirty="0">
                <a:solidFill>
                  <a:srgbClr val="92D050"/>
                </a:solidFill>
                <a:latin typeface="Century" panose="02040604050505020304" pitchFamily="18" charset="0"/>
              </a:rPr>
              <a:t>protect them from social injustice </a:t>
            </a:r>
            <a:r>
              <a:rPr lang="en-US" sz="2251" dirty="0">
                <a:latin typeface="Century" panose="02040604050505020304" pitchFamily="18" charset="0"/>
              </a:rPr>
              <a:t>and all forms of </a:t>
            </a:r>
            <a:r>
              <a:rPr lang="en-US" sz="2251" dirty="0">
                <a:solidFill>
                  <a:srgbClr val="92D050"/>
                </a:solidFill>
                <a:latin typeface="Century" panose="02040604050505020304" pitchFamily="18" charset="0"/>
              </a:rPr>
              <a:t>exploitation</a:t>
            </a:r>
          </a:p>
          <a:p>
            <a:endParaRPr lang="en-US" dirty="0"/>
          </a:p>
        </p:txBody>
      </p:sp>
    </p:spTree>
    <p:extLst>
      <p:ext uri="{BB962C8B-B14F-4D97-AF65-F5344CB8AC3E}">
        <p14:creationId xmlns:p14="http://schemas.microsoft.com/office/powerpoint/2010/main" val="101338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4634" y="1199569"/>
            <a:ext cx="8574733" cy="4687521"/>
          </a:xfrm>
        </p:spPr>
        <p:txBody>
          <a:bodyPr>
            <a:normAutofit/>
          </a:bodyPr>
          <a:lstStyle/>
          <a:p>
            <a:pPr>
              <a:lnSpc>
                <a:spcPct val="120000"/>
              </a:lnSpc>
            </a:pPr>
            <a:r>
              <a:rPr lang="en-US" sz="2251" b="1" i="1" dirty="0">
                <a:solidFill>
                  <a:schemeClr val="accent1"/>
                </a:solidFill>
              </a:rPr>
              <a:t>Article 47</a:t>
            </a:r>
            <a:r>
              <a:rPr lang="en-US" sz="2251" b="1" dirty="0">
                <a:solidFill>
                  <a:schemeClr val="accent1"/>
                </a:solidFill>
              </a:rPr>
              <a:t> {Duty of the State to raise the level of nutrition and the standard of living and to improve public health}</a:t>
            </a:r>
          </a:p>
          <a:p>
            <a:pPr marL="0" indent="0" algn="just">
              <a:lnSpc>
                <a:spcPct val="120000"/>
              </a:lnSpc>
              <a:buNone/>
            </a:pPr>
            <a:endParaRPr lang="en-US" sz="2251" b="1" dirty="0"/>
          </a:p>
          <a:p>
            <a:pPr marL="0" indent="0" algn="just">
              <a:lnSpc>
                <a:spcPct val="120000"/>
              </a:lnSpc>
              <a:buNone/>
            </a:pPr>
            <a:r>
              <a:rPr lang="en-US" sz="2251" dirty="0">
                <a:latin typeface="Century" panose="02040604050505020304" pitchFamily="18" charset="0"/>
              </a:rPr>
              <a:t>The State shall regard the raising of the </a:t>
            </a:r>
            <a:r>
              <a:rPr lang="en-US" sz="2251" dirty="0">
                <a:solidFill>
                  <a:srgbClr val="92D050"/>
                </a:solidFill>
                <a:latin typeface="Century" panose="02040604050505020304" pitchFamily="18" charset="0"/>
              </a:rPr>
              <a:t>level of nutrition </a:t>
            </a:r>
            <a:r>
              <a:rPr lang="en-US" sz="2251" dirty="0">
                <a:latin typeface="Century" panose="02040604050505020304" pitchFamily="18" charset="0"/>
              </a:rPr>
              <a:t>and the </a:t>
            </a:r>
            <a:r>
              <a:rPr lang="en-US" sz="2251" dirty="0">
                <a:solidFill>
                  <a:srgbClr val="92D050"/>
                </a:solidFill>
                <a:latin typeface="Century" panose="02040604050505020304" pitchFamily="18" charset="0"/>
              </a:rPr>
              <a:t>standard of living of its people </a:t>
            </a:r>
            <a:r>
              <a:rPr lang="en-US" sz="2251" dirty="0">
                <a:latin typeface="Century" panose="02040604050505020304" pitchFamily="18" charset="0"/>
              </a:rPr>
              <a:t>and the </a:t>
            </a:r>
            <a:r>
              <a:rPr lang="en-US" sz="2251" dirty="0">
                <a:solidFill>
                  <a:srgbClr val="92D050"/>
                </a:solidFill>
                <a:latin typeface="Century" panose="02040604050505020304" pitchFamily="18" charset="0"/>
              </a:rPr>
              <a:t>improvement of public health as among its primary duties </a:t>
            </a:r>
            <a:r>
              <a:rPr lang="en-US" sz="2251" dirty="0">
                <a:latin typeface="Century" panose="02040604050505020304" pitchFamily="18" charset="0"/>
              </a:rPr>
              <a:t>and, in particular, the State shall </a:t>
            </a:r>
            <a:r>
              <a:rPr lang="en-US" sz="2251" dirty="0" err="1">
                <a:latin typeface="Century" panose="02040604050505020304" pitchFamily="18" charset="0"/>
              </a:rPr>
              <a:t>endeavour</a:t>
            </a:r>
            <a:r>
              <a:rPr lang="en-US" sz="2251" dirty="0">
                <a:latin typeface="Century" panose="02040604050505020304" pitchFamily="18" charset="0"/>
              </a:rPr>
              <a:t> to bring about </a:t>
            </a:r>
            <a:r>
              <a:rPr lang="en-US" sz="2251" dirty="0">
                <a:solidFill>
                  <a:srgbClr val="92D050"/>
                </a:solidFill>
                <a:latin typeface="Century" panose="02040604050505020304" pitchFamily="18" charset="0"/>
              </a:rPr>
              <a:t>prohibition</a:t>
            </a:r>
            <a:r>
              <a:rPr lang="en-US" sz="2251" dirty="0">
                <a:latin typeface="Century" panose="02040604050505020304" pitchFamily="18" charset="0"/>
              </a:rPr>
              <a:t> of the </a:t>
            </a:r>
            <a:r>
              <a:rPr lang="en-US" sz="2251" dirty="0">
                <a:solidFill>
                  <a:srgbClr val="92D050"/>
                </a:solidFill>
                <a:latin typeface="Century" panose="02040604050505020304" pitchFamily="18" charset="0"/>
              </a:rPr>
              <a:t>consumption except for medicinal purpose of intoxicating drinks and of drugs which are injurious to health.</a:t>
            </a:r>
          </a:p>
          <a:p>
            <a:endParaRPr lang="en-US" dirty="0"/>
          </a:p>
        </p:txBody>
      </p:sp>
    </p:spTree>
    <p:extLst>
      <p:ext uri="{BB962C8B-B14F-4D97-AF65-F5344CB8AC3E}">
        <p14:creationId xmlns:p14="http://schemas.microsoft.com/office/powerpoint/2010/main" val="3110231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415" y="1268198"/>
            <a:ext cx="8373110" cy="4059266"/>
          </a:xfrm>
        </p:spPr>
        <p:txBody>
          <a:bodyPr>
            <a:normAutofit/>
          </a:bodyPr>
          <a:lstStyle/>
          <a:p>
            <a:pPr>
              <a:lnSpc>
                <a:spcPct val="120000"/>
              </a:lnSpc>
            </a:pPr>
            <a:r>
              <a:rPr lang="en-US" sz="2476" b="1" i="1" dirty="0">
                <a:solidFill>
                  <a:schemeClr val="accent1"/>
                </a:solidFill>
              </a:rPr>
              <a:t>Article 48</a:t>
            </a:r>
            <a:r>
              <a:rPr lang="en-US" sz="2476" b="1" dirty="0">
                <a:solidFill>
                  <a:schemeClr val="accent1"/>
                </a:solidFill>
              </a:rPr>
              <a:t> {</a:t>
            </a:r>
            <a:r>
              <a:rPr lang="en-US" sz="2476" b="1" dirty="0" err="1">
                <a:solidFill>
                  <a:schemeClr val="accent1"/>
                </a:solidFill>
              </a:rPr>
              <a:t>Organisation</a:t>
            </a:r>
            <a:r>
              <a:rPr lang="en-US" sz="2476" b="1" dirty="0">
                <a:solidFill>
                  <a:schemeClr val="accent1"/>
                </a:solidFill>
              </a:rPr>
              <a:t> of agriculture and animal husbandry}</a:t>
            </a:r>
            <a:br>
              <a:rPr lang="en-US" sz="2476" b="1" dirty="0"/>
            </a:br>
            <a:endParaRPr lang="en-US" sz="2476" b="1" dirty="0"/>
          </a:p>
          <a:p>
            <a:pPr marL="0" indent="0" algn="just">
              <a:lnSpc>
                <a:spcPct val="120000"/>
              </a:lnSpc>
              <a:buNone/>
            </a:pPr>
            <a:r>
              <a:rPr lang="en-US" sz="2251" dirty="0">
                <a:latin typeface="Century" panose="02040604050505020304" pitchFamily="18" charset="0"/>
              </a:rPr>
              <a:t>The State shall </a:t>
            </a:r>
            <a:r>
              <a:rPr lang="en-US" sz="2251" dirty="0" err="1">
                <a:latin typeface="Century" panose="02040604050505020304" pitchFamily="18" charset="0"/>
              </a:rPr>
              <a:t>endeavour</a:t>
            </a:r>
            <a:r>
              <a:rPr lang="en-US" sz="2251" dirty="0">
                <a:latin typeface="Century" panose="02040604050505020304" pitchFamily="18" charset="0"/>
              </a:rPr>
              <a:t> to </a:t>
            </a:r>
            <a:r>
              <a:rPr lang="en-US" sz="2251" dirty="0" err="1">
                <a:solidFill>
                  <a:srgbClr val="92D050"/>
                </a:solidFill>
                <a:latin typeface="Century" panose="02040604050505020304" pitchFamily="18" charset="0"/>
              </a:rPr>
              <a:t>organise</a:t>
            </a:r>
            <a:r>
              <a:rPr lang="en-US" sz="2251" dirty="0">
                <a:solidFill>
                  <a:srgbClr val="92D050"/>
                </a:solidFill>
                <a:latin typeface="Century" panose="02040604050505020304" pitchFamily="18" charset="0"/>
              </a:rPr>
              <a:t> agriculture and animal husbandry on modern and scientific lines</a:t>
            </a:r>
            <a:r>
              <a:rPr lang="en-US" sz="2251" dirty="0">
                <a:latin typeface="Century" panose="02040604050505020304" pitchFamily="18" charset="0"/>
              </a:rPr>
              <a:t> and shall, in particular, </a:t>
            </a:r>
            <a:r>
              <a:rPr lang="en-US" sz="2251" dirty="0">
                <a:solidFill>
                  <a:srgbClr val="92D050"/>
                </a:solidFill>
                <a:latin typeface="Century" panose="02040604050505020304" pitchFamily="18" charset="0"/>
              </a:rPr>
              <a:t>take steps for preserving and improving the breeds, and prohibiting the slaughter(kill)</a:t>
            </a:r>
            <a:r>
              <a:rPr lang="en-US" sz="2251" dirty="0">
                <a:latin typeface="Century" panose="02040604050505020304" pitchFamily="18" charset="0"/>
              </a:rPr>
              <a:t>, of cows and calves and other </a:t>
            </a:r>
            <a:r>
              <a:rPr lang="en-US" sz="2251" dirty="0" err="1">
                <a:latin typeface="Century" panose="02040604050505020304" pitchFamily="18" charset="0"/>
              </a:rPr>
              <a:t>milch</a:t>
            </a:r>
            <a:r>
              <a:rPr lang="en-US" sz="2251" dirty="0">
                <a:latin typeface="Century" panose="02040604050505020304" pitchFamily="18" charset="0"/>
              </a:rPr>
              <a:t> and draught cattle.</a:t>
            </a:r>
          </a:p>
          <a:p>
            <a:endParaRPr lang="en-US" dirty="0"/>
          </a:p>
        </p:txBody>
      </p:sp>
    </p:spTree>
    <p:extLst>
      <p:ext uri="{BB962C8B-B14F-4D97-AF65-F5344CB8AC3E}">
        <p14:creationId xmlns:p14="http://schemas.microsoft.com/office/powerpoint/2010/main" val="2277633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6128" y="1313899"/>
            <a:ext cx="8517568" cy="4173037"/>
          </a:xfrm>
        </p:spPr>
        <p:txBody>
          <a:bodyPr>
            <a:normAutofit lnSpcReduction="10000"/>
          </a:bodyPr>
          <a:lstStyle/>
          <a:p>
            <a:pPr algn="just"/>
            <a:r>
              <a:rPr lang="en-US" sz="2101" b="1" i="1" dirty="0">
                <a:solidFill>
                  <a:schemeClr val="accent1"/>
                </a:solidFill>
              </a:rPr>
              <a:t>Article 48A</a:t>
            </a:r>
            <a:r>
              <a:rPr lang="en-US" sz="2101" b="1" dirty="0">
                <a:solidFill>
                  <a:schemeClr val="accent1"/>
                </a:solidFill>
              </a:rPr>
              <a:t> {Protection and improvement of environment and safeguarding of forests and wild life}</a:t>
            </a:r>
          </a:p>
          <a:p>
            <a:pPr marL="0" indent="0" algn="just">
              <a:buNone/>
            </a:pPr>
            <a:r>
              <a:rPr lang="en-US" sz="2101" dirty="0">
                <a:latin typeface="Century" panose="02040604050505020304" pitchFamily="18" charset="0"/>
              </a:rPr>
              <a:t>The State shall </a:t>
            </a:r>
            <a:r>
              <a:rPr lang="en-US" sz="2101" dirty="0" err="1">
                <a:latin typeface="Century" panose="02040604050505020304" pitchFamily="18" charset="0"/>
              </a:rPr>
              <a:t>endeavour</a:t>
            </a:r>
            <a:r>
              <a:rPr lang="en-US" sz="2101" dirty="0">
                <a:latin typeface="Century" panose="02040604050505020304" pitchFamily="18" charset="0"/>
              </a:rPr>
              <a:t> to protect and improve the </a:t>
            </a:r>
            <a:r>
              <a:rPr lang="en-US" sz="2101" dirty="0">
                <a:solidFill>
                  <a:srgbClr val="92D050"/>
                </a:solidFill>
                <a:latin typeface="Century" panose="02040604050505020304" pitchFamily="18" charset="0"/>
              </a:rPr>
              <a:t>environment and to safeguard the forests and wild life of the country</a:t>
            </a:r>
            <a:r>
              <a:rPr lang="en-US" sz="2101" dirty="0">
                <a:latin typeface="Century" panose="02040604050505020304" pitchFamily="18" charset="0"/>
              </a:rPr>
              <a:t>.</a:t>
            </a:r>
          </a:p>
          <a:p>
            <a:pPr marL="0" indent="0" algn="just">
              <a:buNone/>
            </a:pPr>
            <a:endParaRPr lang="en-US" sz="2101" dirty="0">
              <a:latin typeface="Century" panose="02040604050505020304" pitchFamily="18" charset="0"/>
            </a:endParaRPr>
          </a:p>
          <a:p>
            <a:pPr algn="just"/>
            <a:r>
              <a:rPr lang="en-US" sz="2101" b="1" i="1" dirty="0">
                <a:solidFill>
                  <a:schemeClr val="accent1"/>
                </a:solidFill>
              </a:rPr>
              <a:t>Article 49</a:t>
            </a:r>
            <a:r>
              <a:rPr lang="en-US" sz="2101" b="1" dirty="0">
                <a:solidFill>
                  <a:schemeClr val="accent1"/>
                </a:solidFill>
              </a:rPr>
              <a:t> {Protection of monuments and places and objects of national importance}</a:t>
            </a:r>
          </a:p>
          <a:p>
            <a:pPr marL="0" indent="0" algn="just">
              <a:buNone/>
            </a:pPr>
            <a:r>
              <a:rPr lang="en-US" sz="2101" dirty="0">
                <a:latin typeface="Century" panose="02040604050505020304" pitchFamily="18" charset="0"/>
              </a:rPr>
              <a:t>It shall be the </a:t>
            </a:r>
            <a:r>
              <a:rPr lang="en-US" sz="2101" dirty="0">
                <a:solidFill>
                  <a:srgbClr val="92D050"/>
                </a:solidFill>
                <a:latin typeface="Century" panose="02040604050505020304" pitchFamily="18" charset="0"/>
              </a:rPr>
              <a:t>obligation</a:t>
            </a:r>
            <a:r>
              <a:rPr lang="en-US" sz="2101" dirty="0">
                <a:latin typeface="Century" panose="02040604050505020304" pitchFamily="18" charset="0"/>
              </a:rPr>
              <a:t> of the State to </a:t>
            </a:r>
            <a:r>
              <a:rPr lang="en-US" sz="2101" dirty="0">
                <a:solidFill>
                  <a:srgbClr val="92D050"/>
                </a:solidFill>
                <a:latin typeface="Century" panose="02040604050505020304" pitchFamily="18" charset="0"/>
              </a:rPr>
              <a:t>protect every monument or place or object of artistic or historic interest</a:t>
            </a:r>
            <a:r>
              <a:rPr lang="en-US" sz="2101" dirty="0">
                <a:latin typeface="Century" panose="02040604050505020304" pitchFamily="18" charset="0"/>
              </a:rPr>
              <a:t>, declared by or under law made by Parliament to be of national importance, </a:t>
            </a:r>
            <a:r>
              <a:rPr lang="en-US" sz="2101" dirty="0">
                <a:solidFill>
                  <a:srgbClr val="92D050"/>
                </a:solidFill>
                <a:latin typeface="Century" panose="02040604050505020304" pitchFamily="18" charset="0"/>
              </a:rPr>
              <a:t>from spoliation, disfigurement, destruction, removal, disposal or export, </a:t>
            </a:r>
            <a:r>
              <a:rPr lang="en-US" sz="2101" dirty="0">
                <a:latin typeface="Century" panose="02040604050505020304" pitchFamily="18" charset="0"/>
              </a:rPr>
              <a:t>as the case may be</a:t>
            </a:r>
            <a:r>
              <a:rPr lang="en-US" sz="2101" dirty="0">
                <a:solidFill>
                  <a:srgbClr val="92D050"/>
                </a:solidFill>
                <a:latin typeface="Century" panose="02040604050505020304" pitchFamily="18" charset="0"/>
              </a:rPr>
              <a:t>.</a:t>
            </a:r>
          </a:p>
          <a:p>
            <a:endParaRPr lang="en-US" dirty="0"/>
          </a:p>
        </p:txBody>
      </p:sp>
    </p:spTree>
    <p:extLst>
      <p:ext uri="{BB962C8B-B14F-4D97-AF65-F5344CB8AC3E}">
        <p14:creationId xmlns:p14="http://schemas.microsoft.com/office/powerpoint/2010/main" val="256356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3293" y="1313899"/>
            <a:ext cx="8288908" cy="4401696"/>
          </a:xfrm>
        </p:spPr>
        <p:txBody>
          <a:bodyPr>
            <a:normAutofit/>
          </a:bodyPr>
          <a:lstStyle/>
          <a:p>
            <a:pPr algn="just">
              <a:lnSpc>
                <a:spcPct val="110000"/>
              </a:lnSpc>
            </a:pPr>
            <a:r>
              <a:rPr lang="en-US" sz="2401" b="1" i="1" dirty="0"/>
              <a:t>Article 50</a:t>
            </a:r>
            <a:r>
              <a:rPr lang="en-US" sz="2401" b="1" dirty="0"/>
              <a:t> {Separation of judiciary from executive}</a:t>
            </a:r>
          </a:p>
          <a:p>
            <a:pPr marL="0" indent="0" algn="just">
              <a:lnSpc>
                <a:spcPct val="110000"/>
              </a:lnSpc>
              <a:buNone/>
            </a:pPr>
            <a:r>
              <a:rPr lang="en-US" sz="2101" dirty="0">
                <a:latin typeface="Century" panose="02040604050505020304" pitchFamily="18" charset="0"/>
              </a:rPr>
              <a:t>The State shall take steps to </a:t>
            </a:r>
            <a:r>
              <a:rPr lang="en-US" sz="2101" dirty="0">
                <a:solidFill>
                  <a:srgbClr val="92D050"/>
                </a:solidFill>
                <a:latin typeface="Century" panose="02040604050505020304" pitchFamily="18" charset="0"/>
              </a:rPr>
              <a:t>separate the judiciary </a:t>
            </a:r>
            <a:r>
              <a:rPr lang="en-US" sz="2101" dirty="0">
                <a:latin typeface="Century" panose="02040604050505020304" pitchFamily="18" charset="0"/>
              </a:rPr>
              <a:t>from the </a:t>
            </a:r>
            <a:r>
              <a:rPr lang="en-US" sz="2101" dirty="0">
                <a:solidFill>
                  <a:srgbClr val="92D050"/>
                </a:solidFill>
                <a:latin typeface="Century" panose="02040604050505020304" pitchFamily="18" charset="0"/>
              </a:rPr>
              <a:t>executive in the public services of the State.</a:t>
            </a:r>
          </a:p>
        </p:txBody>
      </p:sp>
      <p:sp>
        <p:nvSpPr>
          <p:cNvPr id="4" name="Rectangular Callout 3"/>
          <p:cNvSpPr/>
          <p:nvPr/>
        </p:nvSpPr>
        <p:spPr>
          <a:xfrm>
            <a:off x="6192602" y="3158900"/>
            <a:ext cx="2755023" cy="1890702"/>
          </a:xfrm>
          <a:prstGeom prst="wedgeRectCallout">
            <a:avLst>
              <a:gd name="adj1" fmla="val -32883"/>
              <a:gd name="adj2" fmla="val -100179"/>
            </a:avLst>
          </a:prstGeom>
          <a:solidFill>
            <a:schemeClr val="dk1">
              <a:alpha val="16000"/>
            </a:schemeClr>
          </a:solidFill>
          <a:ln>
            <a:solidFill>
              <a:srgbClr val="6600FF"/>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214370" indent="-214370">
              <a:buFont typeface="Arial" panose="020B0604020202020204" pitchFamily="34" charset="0"/>
              <a:buChar char="•"/>
            </a:pPr>
            <a:r>
              <a:rPr lang="en-US" sz="1350" i="1" dirty="0">
                <a:solidFill>
                  <a:srgbClr val="FF0000"/>
                </a:solidFill>
              </a:rPr>
              <a:t>Judiciary is the adjudicating body.</a:t>
            </a:r>
            <a:br>
              <a:rPr lang="en-US" sz="1350" i="1" dirty="0">
                <a:solidFill>
                  <a:srgbClr val="FF0000"/>
                </a:solidFill>
              </a:rPr>
            </a:br>
            <a:endParaRPr lang="en-US" sz="1350" i="1" dirty="0">
              <a:solidFill>
                <a:srgbClr val="FF0000"/>
              </a:solidFill>
            </a:endParaRPr>
          </a:p>
          <a:p>
            <a:pPr marL="214370" indent="-214370">
              <a:buFont typeface="Arial" panose="020B0604020202020204" pitchFamily="34" charset="0"/>
              <a:buChar char="•"/>
            </a:pPr>
            <a:r>
              <a:rPr lang="en-US" sz="1350" i="1" dirty="0">
                <a:solidFill>
                  <a:srgbClr val="FF0000"/>
                </a:solidFill>
              </a:rPr>
              <a:t>Judiciary has the power to review any law passed by the Parliament and can declare a law null and void if it violates the constitution.</a:t>
            </a:r>
            <a:endParaRPr lang="en-US" sz="1350" dirty="0">
              <a:solidFill>
                <a:srgbClr val="FF0000"/>
              </a:solidFill>
            </a:endParaRPr>
          </a:p>
        </p:txBody>
      </p:sp>
      <p:sp>
        <p:nvSpPr>
          <p:cNvPr id="5" name="Rectangular Callout 4"/>
          <p:cNvSpPr/>
          <p:nvPr/>
        </p:nvSpPr>
        <p:spPr>
          <a:xfrm>
            <a:off x="367868" y="3707846"/>
            <a:ext cx="3727385" cy="1944722"/>
          </a:xfrm>
          <a:prstGeom prst="wedgeRectCallout">
            <a:avLst>
              <a:gd name="adj1" fmla="val -28282"/>
              <a:gd name="adj2" fmla="val -110840"/>
            </a:avLst>
          </a:prstGeom>
          <a:solidFill>
            <a:schemeClr val="dk1">
              <a:alpha val="16000"/>
            </a:schemeClr>
          </a:solidFill>
          <a:ln>
            <a:solidFill>
              <a:srgbClr val="6600FF"/>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214370" indent="-214370" algn="just">
              <a:buFont typeface="Arial" panose="020B0604020202020204" pitchFamily="34" charset="0"/>
              <a:buChar char="•"/>
            </a:pPr>
            <a:r>
              <a:rPr lang="en-US" sz="1350" i="1" dirty="0">
                <a:solidFill>
                  <a:srgbClr val="FF0000"/>
                </a:solidFill>
              </a:rPr>
              <a:t>Prime Minister along with his council of ministers is called the Temporary Executives. They implement the policies framed by the legislature.</a:t>
            </a:r>
            <a:br>
              <a:rPr lang="en-US" sz="1350" i="1" dirty="0">
                <a:solidFill>
                  <a:srgbClr val="FF0000"/>
                </a:solidFill>
              </a:rPr>
            </a:br>
            <a:endParaRPr lang="en-US" sz="1350" i="1" dirty="0">
              <a:solidFill>
                <a:srgbClr val="FF0000"/>
              </a:solidFill>
            </a:endParaRPr>
          </a:p>
          <a:p>
            <a:pPr marL="214370" indent="-214370" algn="just">
              <a:buFont typeface="Arial" panose="020B0604020202020204" pitchFamily="34" charset="0"/>
              <a:buChar char="•"/>
            </a:pPr>
            <a:r>
              <a:rPr lang="en-US" sz="1350" i="1" dirty="0">
                <a:solidFill>
                  <a:srgbClr val="FF0000"/>
                </a:solidFill>
              </a:rPr>
              <a:t>Civil servants and other officers, staffs working under the government of India is called the Permanent Executives. </a:t>
            </a:r>
            <a:endParaRPr lang="en-US" sz="1350" dirty="0">
              <a:solidFill>
                <a:srgbClr val="FF0000"/>
              </a:solidFill>
            </a:endParaRPr>
          </a:p>
        </p:txBody>
      </p:sp>
    </p:spTree>
    <p:extLst>
      <p:ext uri="{BB962C8B-B14F-4D97-AF65-F5344CB8AC3E}">
        <p14:creationId xmlns:p14="http://schemas.microsoft.com/office/powerpoint/2010/main" val="150230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535" y="1430258"/>
            <a:ext cx="7778890" cy="3086905"/>
          </a:xfrm>
        </p:spPr>
        <p:txBody>
          <a:bodyPr>
            <a:normAutofit fontScale="92500" lnSpcReduction="20000"/>
          </a:bodyPr>
          <a:lstStyle/>
          <a:p>
            <a:pPr marL="0" indent="0">
              <a:buNone/>
            </a:pPr>
            <a:r>
              <a:rPr lang="en-US" sz="2701" b="1" dirty="0">
                <a:solidFill>
                  <a:schemeClr val="accent1"/>
                </a:solidFill>
              </a:rPr>
              <a:t>Article 51 {Promotion of international peace and security}</a:t>
            </a:r>
            <a:br>
              <a:rPr lang="en-US" sz="2701" b="1" dirty="0">
                <a:solidFill>
                  <a:schemeClr val="accent1"/>
                </a:solidFill>
              </a:rPr>
            </a:br>
            <a:endParaRPr lang="en-US" sz="2701" b="1" dirty="0">
              <a:solidFill>
                <a:schemeClr val="accent1"/>
              </a:solidFill>
            </a:endParaRPr>
          </a:p>
          <a:p>
            <a:r>
              <a:rPr lang="en-US" dirty="0">
                <a:latin typeface="Times New Roman" panose="02020603050405020304" pitchFamily="18" charset="0"/>
                <a:cs typeface="Times New Roman" panose="02020603050405020304" pitchFamily="18" charset="0"/>
              </a:rPr>
              <a:t>The State shall </a:t>
            </a:r>
            <a:r>
              <a:rPr lang="en-US" dirty="0" err="1">
                <a:latin typeface="Times New Roman" panose="02020603050405020304" pitchFamily="18" charset="0"/>
                <a:cs typeface="Times New Roman" panose="02020603050405020304" pitchFamily="18" charset="0"/>
              </a:rPr>
              <a:t>endeavour</a:t>
            </a:r>
            <a:r>
              <a:rPr lang="en-US" dirty="0">
                <a:latin typeface="Times New Roman" panose="02020603050405020304" pitchFamily="18" charset="0"/>
                <a:cs typeface="Times New Roman" panose="02020603050405020304" pitchFamily="18" charset="0"/>
              </a:rPr>
              <a:t> to -</a:t>
            </a:r>
          </a:p>
          <a:p>
            <a:r>
              <a:rPr lang="en-US" dirty="0">
                <a:latin typeface="Times New Roman" panose="02020603050405020304" pitchFamily="18" charset="0"/>
                <a:cs typeface="Times New Roman" panose="02020603050405020304" pitchFamily="18" charset="0"/>
              </a:rPr>
              <a:t>promote international peace and security;</a:t>
            </a:r>
          </a:p>
          <a:p>
            <a:r>
              <a:rPr lang="en-US" dirty="0">
                <a:latin typeface="Times New Roman" panose="02020603050405020304" pitchFamily="18" charset="0"/>
                <a:cs typeface="Times New Roman" panose="02020603050405020304" pitchFamily="18" charset="0"/>
              </a:rPr>
              <a:t>maintain just and </a:t>
            </a:r>
            <a:r>
              <a:rPr lang="en-US" dirty="0" err="1">
                <a:latin typeface="Times New Roman" panose="02020603050405020304" pitchFamily="18" charset="0"/>
                <a:cs typeface="Times New Roman" panose="02020603050405020304" pitchFamily="18" charset="0"/>
              </a:rPr>
              <a:t>honourable</a:t>
            </a:r>
            <a:r>
              <a:rPr lang="en-US" dirty="0">
                <a:latin typeface="Times New Roman" panose="02020603050405020304" pitchFamily="18" charset="0"/>
                <a:cs typeface="Times New Roman" panose="02020603050405020304" pitchFamily="18" charset="0"/>
              </a:rPr>
              <a:t> relations between nations;</a:t>
            </a:r>
          </a:p>
          <a:p>
            <a:r>
              <a:rPr lang="en-US" dirty="0">
                <a:latin typeface="Times New Roman" panose="02020603050405020304" pitchFamily="18" charset="0"/>
                <a:cs typeface="Times New Roman" panose="02020603050405020304" pitchFamily="18" charset="0"/>
              </a:rPr>
              <a:t>foster respect for international law and treaty obligations in the dealings of </a:t>
            </a:r>
            <a:r>
              <a:rPr lang="en-US" dirty="0" err="1">
                <a:latin typeface="Times New Roman" panose="02020603050405020304" pitchFamily="18" charset="0"/>
                <a:cs typeface="Times New Roman" panose="02020603050405020304" pitchFamily="18" charset="0"/>
              </a:rPr>
              <a:t>organised</a:t>
            </a:r>
            <a:r>
              <a:rPr lang="en-US" dirty="0">
                <a:latin typeface="Times New Roman" panose="02020603050405020304" pitchFamily="18" charset="0"/>
                <a:cs typeface="Times New Roman" panose="02020603050405020304" pitchFamily="18" charset="0"/>
              </a:rPr>
              <a:t> people with one another; and</a:t>
            </a:r>
          </a:p>
          <a:p>
            <a:r>
              <a:rPr lang="en-US" dirty="0">
                <a:latin typeface="Times New Roman" panose="02020603050405020304" pitchFamily="18" charset="0"/>
                <a:cs typeface="Times New Roman" panose="02020603050405020304" pitchFamily="18" charset="0"/>
              </a:rPr>
              <a:t>encourage settlement of international disputes by arbitration.</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903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E0E420-CAC7-8D37-FBB2-5638DC062964}"/>
              </a:ext>
            </a:extLst>
          </p:cNvPr>
          <p:cNvPicPr>
            <a:picLocks noChangeAspect="1"/>
          </p:cNvPicPr>
          <p:nvPr/>
        </p:nvPicPr>
        <p:blipFill>
          <a:blip r:embed="rId2">
            <a:extLst>
              <a:ext uri="{28A0092B-C50C-407E-A947-70E740481C1C}">
                <a14:useLocalDpi xmlns:a14="http://schemas.microsoft.com/office/drawing/2010/main" val="0"/>
              </a:ext>
            </a:extLst>
          </a:blip>
          <a:srcRect l="10354" t="19722" r="-1402" b="15787"/>
          <a:stretch/>
        </p:blipFill>
        <p:spPr>
          <a:xfrm rot="16200000">
            <a:off x="2167842" y="-271639"/>
            <a:ext cx="4808316" cy="7346729"/>
          </a:xfrm>
          <a:prstGeom prst="rect">
            <a:avLst/>
          </a:prstGeom>
        </p:spPr>
      </p:pic>
    </p:spTree>
    <p:extLst>
      <p:ext uri="{BB962C8B-B14F-4D97-AF65-F5344CB8AC3E}">
        <p14:creationId xmlns:p14="http://schemas.microsoft.com/office/powerpoint/2010/main" val="396691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FFEE98-0704-2685-99F5-E3E44FA8E0AC}"/>
              </a:ext>
            </a:extLst>
          </p:cNvPr>
          <p:cNvPicPr>
            <a:picLocks noChangeAspect="1"/>
          </p:cNvPicPr>
          <p:nvPr/>
        </p:nvPicPr>
        <p:blipFill>
          <a:blip r:embed="rId2">
            <a:extLst>
              <a:ext uri="{28A0092B-C50C-407E-A947-70E740481C1C}">
                <a14:useLocalDpi xmlns:a14="http://schemas.microsoft.com/office/drawing/2010/main" val="0"/>
              </a:ext>
            </a:extLst>
          </a:blip>
          <a:srcRect l="32554" t="16532" r="7839" b="18500"/>
          <a:stretch/>
        </p:blipFill>
        <p:spPr>
          <a:xfrm rot="16200000">
            <a:off x="2060067" y="-217355"/>
            <a:ext cx="4537686" cy="7076629"/>
          </a:xfrm>
          <a:prstGeom prst="rect">
            <a:avLst/>
          </a:prstGeom>
        </p:spPr>
      </p:pic>
    </p:spTree>
    <p:extLst>
      <p:ext uri="{BB962C8B-B14F-4D97-AF65-F5344CB8AC3E}">
        <p14:creationId xmlns:p14="http://schemas.microsoft.com/office/powerpoint/2010/main" val="3238120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Picture 1"/>
          <p:cNvPicPr>
            <a:picLocks noChangeAspect="1"/>
          </p:cNvPicPr>
          <p:nvPr/>
        </p:nvPicPr>
        <p:blipFill>
          <a:blip r:embed="rId2"/>
          <a:stretch>
            <a:fillRect/>
          </a:stretch>
        </p:blipFill>
        <p:spPr>
          <a:xfrm>
            <a:off x="1276776" y="856580"/>
            <a:ext cx="6590448" cy="4949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IN" b="1" u="sng" dirty="0">
                <a:latin typeface="Aharoni" pitchFamily="2" charset="-79"/>
                <a:cs typeface="Aharoni" pitchFamily="2" charset="-79"/>
              </a:rPr>
              <a:t>Amendments</a:t>
            </a:r>
          </a:p>
        </p:txBody>
      </p:sp>
      <p:sp>
        <p:nvSpPr>
          <p:cNvPr id="1048615" name="Content Placeholder 2"/>
          <p:cNvSpPr>
            <a:spLocks noGrp="1"/>
          </p:cNvSpPr>
          <p:nvPr>
            <p:ph idx="1"/>
          </p:nvPr>
        </p:nvSpPr>
        <p:spPr>
          <a:xfrm>
            <a:off x="1384816" y="1916438"/>
            <a:ext cx="6482408" cy="3943465"/>
          </a:xfrm>
        </p:spPr>
        <p:txBody>
          <a:bodyPr>
            <a:normAutofit/>
          </a:bodyPr>
          <a:lstStyle/>
          <a:p>
            <a:r>
              <a:rPr lang="en-IN" dirty="0"/>
              <a:t>42</a:t>
            </a:r>
            <a:r>
              <a:rPr lang="en-IN" baseline="30000" dirty="0"/>
              <a:t>nd</a:t>
            </a:r>
            <a:r>
              <a:rPr lang="en-IN" dirty="0"/>
              <a:t> Amendment (1976) made four changes in DPSPs; Article 39, 39A, 43A, 48A.</a:t>
            </a:r>
          </a:p>
          <a:p>
            <a:pPr marL="0" indent="0">
              <a:buNone/>
            </a:pPr>
            <a:endParaRPr lang="en-IN" dirty="0"/>
          </a:p>
          <a:p>
            <a:r>
              <a:rPr lang="en-IN" dirty="0"/>
              <a:t>44</a:t>
            </a:r>
            <a:r>
              <a:rPr lang="en-IN" baseline="30000" dirty="0"/>
              <a:t>th</a:t>
            </a:r>
            <a:r>
              <a:rPr lang="en-IN" dirty="0"/>
              <a:t>  Amendment (1978)-article 38</a:t>
            </a:r>
          </a:p>
          <a:p>
            <a:endParaRPr lang="en-IN" dirty="0"/>
          </a:p>
          <a:p>
            <a:r>
              <a:rPr lang="en-IN" dirty="0"/>
              <a:t>86</a:t>
            </a:r>
            <a:r>
              <a:rPr lang="en-IN" baseline="30000" dirty="0"/>
              <a:t>th</a:t>
            </a:r>
            <a:r>
              <a:rPr lang="en-IN" dirty="0"/>
              <a:t> Amendment (2002)-article 21A </a:t>
            </a:r>
          </a:p>
          <a:p>
            <a:endParaRPr lang="en-IN" dirty="0"/>
          </a:p>
          <a:p>
            <a:r>
              <a:rPr lang="en-IN" dirty="0"/>
              <a:t>97</a:t>
            </a:r>
            <a:r>
              <a:rPr lang="en-IN" baseline="30000" dirty="0"/>
              <a:t>th</a:t>
            </a:r>
            <a:r>
              <a:rPr lang="en-IN" dirty="0"/>
              <a:t> Amendment (2011)-article 43B</a:t>
            </a:r>
          </a:p>
          <a:p>
            <a:pPr marL="0" indent="0">
              <a:buNone/>
            </a:pPr>
            <a:endParaRPr lang="en-IN" dirty="0"/>
          </a:p>
        </p:txBody>
      </p:sp>
    </p:spTree>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a:xfrm>
            <a:off x="1485096" y="856580"/>
            <a:ext cx="6173808" cy="897798"/>
          </a:xfrm>
        </p:spPr>
        <p:txBody>
          <a:bodyPr/>
          <a:lstStyle/>
          <a:p>
            <a:r>
              <a:rPr lang="en-IN" b="1" u="sng" dirty="0">
                <a:latin typeface="Aharoni" pitchFamily="2" charset="-79"/>
                <a:cs typeface="Aharoni" pitchFamily="2" charset="-79"/>
              </a:rPr>
              <a:t>Criticism</a:t>
            </a:r>
          </a:p>
        </p:txBody>
      </p:sp>
      <p:sp>
        <p:nvSpPr>
          <p:cNvPr id="1048617" name="Content Placeholder 2"/>
          <p:cNvSpPr>
            <a:spLocks noGrp="1"/>
          </p:cNvSpPr>
          <p:nvPr>
            <p:ph idx="1"/>
          </p:nvPr>
        </p:nvSpPr>
        <p:spPr>
          <a:xfrm>
            <a:off x="1276776" y="1700358"/>
            <a:ext cx="6644468" cy="4301062"/>
          </a:xfrm>
        </p:spPr>
        <p:txBody>
          <a:bodyPr>
            <a:normAutofit fontScale="60000" lnSpcReduction="20000"/>
          </a:bodyPr>
          <a:lstStyle/>
          <a:p>
            <a:pPr fontAlgn="base"/>
            <a:r>
              <a:rPr lang="en-IN" sz="2851" b="1" u="sng" dirty="0"/>
              <a:t>Not</a:t>
            </a:r>
            <a:r>
              <a:rPr lang="en-IN" sz="2851" b="1" dirty="0"/>
              <a:t> </a:t>
            </a:r>
            <a:r>
              <a:rPr lang="en-IN" sz="2851" b="1" u="sng" dirty="0"/>
              <a:t>Enforceable</a:t>
            </a:r>
            <a:r>
              <a:rPr lang="en-IN" sz="2851" b="1" dirty="0"/>
              <a:t>: </a:t>
            </a:r>
            <a:r>
              <a:rPr lang="en-IN" sz="2851" dirty="0"/>
              <a:t>Lack of legal force behind them is the main ground of criticism.</a:t>
            </a:r>
          </a:p>
          <a:p>
            <a:pPr fontAlgn="base"/>
            <a:endParaRPr lang="en-IN" sz="2851" dirty="0"/>
          </a:p>
          <a:p>
            <a:pPr fontAlgn="base"/>
            <a:r>
              <a:rPr lang="en-IN" sz="2851" b="1" u="sng" dirty="0"/>
              <a:t>Illogically</a:t>
            </a:r>
            <a:r>
              <a:rPr lang="en-IN" sz="2851" dirty="0"/>
              <a:t> </a:t>
            </a:r>
            <a:r>
              <a:rPr lang="en-IN" sz="2851" b="1" u="sng" dirty="0"/>
              <a:t>arranged</a:t>
            </a:r>
            <a:r>
              <a:rPr lang="en-IN" sz="2851" dirty="0"/>
              <a:t>: They are neither properly arranged nor logically classified.</a:t>
            </a:r>
          </a:p>
          <a:p>
            <a:pPr fontAlgn="base"/>
            <a:endParaRPr lang="en-IN" sz="2851" dirty="0"/>
          </a:p>
          <a:p>
            <a:pPr fontAlgn="base"/>
            <a:r>
              <a:rPr lang="en-IN" sz="2851" b="1" u="sng" dirty="0"/>
              <a:t>Neither Practicable nor Sound</a:t>
            </a:r>
            <a:r>
              <a:rPr lang="en-IN" sz="2851" b="1" dirty="0"/>
              <a:t>: </a:t>
            </a:r>
            <a:r>
              <a:rPr lang="en-IN" sz="2851" dirty="0"/>
              <a:t>Their practicability and soundness also has been challenged by some critics.</a:t>
            </a:r>
          </a:p>
          <a:p>
            <a:pPr fontAlgn="base"/>
            <a:endParaRPr lang="en-IN" sz="2851" b="1" dirty="0"/>
          </a:p>
          <a:p>
            <a:r>
              <a:rPr lang="en-IN" sz="2851" b="1" u="sng" dirty="0"/>
              <a:t>Constitutional Conflict: </a:t>
            </a:r>
            <a:r>
              <a:rPr lang="en-IN" sz="2851" dirty="0"/>
              <a:t>Principles may lead to a conflict between the President of India and the Prime Minister on the one hand and between the Governor and the State Chief Minister on the other hand. </a:t>
            </a:r>
            <a:br>
              <a:rPr lang="en-IN" sz="2851" b="1" u="sng" dirty="0"/>
            </a:br>
            <a:endParaRPr lang="en-IN" sz="2851" b="1" u="sng" dirty="0"/>
          </a:p>
          <a:p>
            <a:pPr marL="0" indent="0" fontAlgn="base">
              <a:buNone/>
            </a:pPr>
            <a:endParaRPr lang="en-IN" b="1" u="sng" dirty="0"/>
          </a:p>
          <a:p>
            <a:endParaRPr lang="en-IN" dirty="0"/>
          </a:p>
        </p:txBody>
      </p:sp>
    </p:spTree>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ext Placeholder 1048672"/>
          <p:cNvSpPr>
            <a:spLocks noGrp="1"/>
          </p:cNvSpPr>
          <p:nvPr>
            <p:ph type="body" idx="1"/>
          </p:nvPr>
        </p:nvSpPr>
        <p:spPr>
          <a:xfrm>
            <a:off x="1656590" y="1760567"/>
            <a:ext cx="5830818" cy="2481097"/>
          </a:xfrm>
        </p:spPr>
        <p:txBody>
          <a:bodyPr>
            <a:noAutofit/>
          </a:bodyPr>
          <a:lstStyle/>
          <a:p>
            <a:r>
              <a:rPr lang="en-US" sz="4501"/>
              <a:t>Difference between fundamental rights and DPSPs</a:t>
            </a:r>
            <a:endParaRPr lang="en-IN" sz="4501"/>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Picture 5"/>
          <p:cNvPicPr>
            <a:picLocks noChangeAspect="1"/>
          </p:cNvPicPr>
          <p:nvPr/>
        </p:nvPicPr>
        <p:blipFill>
          <a:blip r:embed="rId2"/>
          <a:stretch>
            <a:fillRect/>
          </a:stretch>
        </p:blipFill>
        <p:spPr>
          <a:xfrm>
            <a:off x="1925016" y="856580"/>
            <a:ext cx="5185927" cy="5144840"/>
          </a:xfrm>
          <a:prstGeom prst="rect">
            <a:avLst/>
          </a:prstGeom>
        </p:spPr>
      </p:pic>
    </p:spTree>
  </p:cSld>
  <p:clrMapOvr>
    <a:masterClrMapping/>
  </p:clrMapOvr>
  <p:transition spd="slow">
    <p:wheel spokes="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70923" y="2697460"/>
            <a:ext cx="7832282" cy="2546150"/>
          </a:xfrm>
        </p:spPr>
        <p:txBody>
          <a:bodyPr/>
          <a:lstStyle/>
          <a:p>
            <a:pPr algn="ctr"/>
            <a:r>
              <a:rPr lang="en-GB" sz="4875" dirty="0">
                <a:solidFill>
                  <a:srgbClr val="FF9933"/>
                </a:solidFill>
                <a:latin typeface="Copperplate Gothic Bold" panose="020E0705020206020404" pitchFamily="34" charset="0"/>
              </a:rPr>
              <a:t>Fundamental DUTIES </a:t>
            </a:r>
            <a:br>
              <a:rPr lang="en-GB" sz="4875" dirty="0">
                <a:solidFill>
                  <a:schemeClr val="accent2">
                    <a:lumMod val="60000"/>
                    <a:lumOff val="40000"/>
                  </a:schemeClr>
                </a:solidFill>
                <a:latin typeface="Copperplate Gothic Bold" panose="020E0705020206020404" pitchFamily="34" charset="0"/>
              </a:rPr>
            </a:br>
            <a:r>
              <a:rPr lang="en-GB" sz="4875" dirty="0">
                <a:solidFill>
                  <a:srgbClr val="000080"/>
                </a:solidFill>
                <a:latin typeface="Copperplate Gothic Bold" panose="020E0705020206020404" pitchFamily="34" charset="0"/>
              </a:rPr>
              <a:t>OF </a:t>
            </a:r>
            <a:br>
              <a:rPr lang="en-GB" sz="4875" dirty="0">
                <a:solidFill>
                  <a:schemeClr val="accent2">
                    <a:lumMod val="60000"/>
                    <a:lumOff val="40000"/>
                  </a:schemeClr>
                </a:solidFill>
                <a:latin typeface="Copperplate Gothic Bold" panose="020E0705020206020404" pitchFamily="34" charset="0"/>
              </a:rPr>
            </a:br>
            <a:r>
              <a:rPr lang="en-GB" sz="4875" dirty="0">
                <a:solidFill>
                  <a:srgbClr val="138808"/>
                </a:solidFill>
                <a:latin typeface="Copperplate Gothic Bold" panose="020E0705020206020404" pitchFamily="34" charset="0"/>
              </a:rPr>
              <a:t>INDIAN CITIZEN</a:t>
            </a:r>
          </a:p>
        </p:txBody>
      </p:sp>
      <p:sp>
        <p:nvSpPr>
          <p:cNvPr id="4" name="Footer Placeholder 3"/>
          <p:cNvSpPr>
            <a:spLocks noGrp="1"/>
          </p:cNvSpPr>
          <p:nvPr>
            <p:ph type="ftr" sz="quarter" idx="11"/>
          </p:nvPr>
        </p:nvSpPr>
        <p:spPr/>
        <p:txBody>
          <a:bodyPr/>
          <a:lstStyle/>
          <a:p>
            <a:r>
              <a:rPr lang="en-US"/>
              <a:t>Presentation1</a:t>
            </a:r>
            <a:endParaRPr lang="en-US" dirty="0"/>
          </a:p>
        </p:txBody>
      </p:sp>
      <p:pic>
        <p:nvPicPr>
          <p:cNvPr id="1026" name="Picture 2" descr="Image result for satyamev jayate logo 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6936" y="1005462"/>
            <a:ext cx="820257" cy="1394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37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9779" y="1394092"/>
            <a:ext cx="7623809" cy="977900"/>
          </a:xfrm>
        </p:spPr>
        <p:txBody>
          <a:bodyPr>
            <a:noAutofit/>
          </a:bodyPr>
          <a:lstStyle/>
          <a:p>
            <a:pPr algn="l"/>
            <a:r>
              <a:rPr lang="en-US" sz="3225"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What are </a:t>
            </a:r>
            <a:r>
              <a:rPr lang="en-US" sz="3225" dirty="0">
                <a:ln w="0"/>
                <a:solidFill>
                  <a:srgbClr val="000080"/>
                </a:solidFill>
                <a:effectLst>
                  <a:outerShdw blurRad="38100" dist="19050" dir="2700000" algn="tl" rotWithShape="0">
                    <a:schemeClr val="dk1">
                      <a:alpha val="40000"/>
                    </a:schemeClr>
                  </a:outerShdw>
                </a:effectLst>
                <a:latin typeface="Copperplate Gothic Bold" panose="020E0705020206020404" pitchFamily="34" charset="0"/>
              </a:rPr>
              <a:t>fundamental </a:t>
            </a:r>
            <a:r>
              <a:rPr lang="en-US" sz="3225"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rPr>
              <a:t>Duties?</a:t>
            </a:r>
            <a:endParaRPr lang="en-IN" sz="3225"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endParaRPr>
          </a:p>
        </p:txBody>
      </p:sp>
      <p:sp>
        <p:nvSpPr>
          <p:cNvPr id="3" name="Content Placeholder 2"/>
          <p:cNvSpPr>
            <a:spLocks noGrp="1"/>
          </p:cNvSpPr>
          <p:nvPr>
            <p:ph idx="1"/>
          </p:nvPr>
        </p:nvSpPr>
        <p:spPr>
          <a:xfrm>
            <a:off x="1104677" y="2693284"/>
            <a:ext cx="5888551" cy="3012862"/>
          </a:xfrm>
        </p:spPr>
        <p:txBody>
          <a:bodyPr>
            <a:noAutofit/>
          </a:bodyPr>
          <a:lstStyle/>
          <a:p>
            <a:r>
              <a:rPr lang="en-US" dirty="0"/>
              <a:t> Fundamental duties are defined as the moral obligations of all citizens to help promote a spirit of patriotism and to uphold the unity of India.</a:t>
            </a:r>
          </a:p>
          <a:p>
            <a:r>
              <a:rPr lang="en-US" dirty="0"/>
              <a:t>These duties set in part IV-A of the Constitution.</a:t>
            </a:r>
          </a:p>
          <a:p>
            <a:pPr fontAlgn="base"/>
            <a:r>
              <a:rPr lang="en-US" dirty="0"/>
              <a:t>They are held by the Supreme Court to be obligatory for all citizens.</a:t>
            </a:r>
          </a:p>
          <a:p>
            <a:pPr marL="0" indent="0" fontAlgn="base">
              <a:buNone/>
            </a:pPr>
            <a:endParaRPr lang="en-US" b="1" dirty="0"/>
          </a:p>
          <a:p>
            <a:endParaRPr lang="en-IN"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1809" y="2291465"/>
            <a:ext cx="1491779" cy="1510742"/>
          </a:xfrm>
          <a:prstGeom prst="rect">
            <a:avLst/>
          </a:prstGeom>
        </p:spPr>
      </p:pic>
    </p:spTree>
    <p:extLst>
      <p:ext uri="{BB962C8B-B14F-4D97-AF65-F5344CB8AC3E}">
        <p14:creationId xmlns:p14="http://schemas.microsoft.com/office/powerpoint/2010/main" val="288695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274" y="1334721"/>
            <a:ext cx="7972827" cy="1050397"/>
          </a:xfrm>
        </p:spPr>
        <p:txBody>
          <a:bodyPr>
            <a:normAutofit fontScale="90000"/>
          </a:bodyPr>
          <a:lstStyle/>
          <a:p>
            <a:r>
              <a:rPr lang="en-US" sz="3600"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What are </a:t>
            </a:r>
            <a:r>
              <a:rPr lang="en-US" sz="3600" dirty="0">
                <a:ln w="0"/>
                <a:solidFill>
                  <a:srgbClr val="000080"/>
                </a:solidFill>
                <a:effectLst>
                  <a:outerShdw blurRad="38100" dist="19050" dir="2700000" algn="tl" rotWithShape="0">
                    <a:schemeClr val="dk1">
                      <a:alpha val="40000"/>
                    </a:schemeClr>
                  </a:outerShdw>
                </a:effectLst>
                <a:latin typeface="Copperplate Gothic Bold" panose="020E0705020206020404" pitchFamily="34" charset="0"/>
              </a:rPr>
              <a:t>fundamental </a:t>
            </a:r>
            <a:r>
              <a:rPr lang="en-US" sz="3600"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rPr>
              <a:t>Duties?</a:t>
            </a:r>
            <a:endParaRPr lang="en-IN" sz="3600" dirty="0"/>
          </a:p>
        </p:txBody>
      </p:sp>
      <p:sp>
        <p:nvSpPr>
          <p:cNvPr id="3" name="Content Placeholder 2"/>
          <p:cNvSpPr>
            <a:spLocks noGrp="1"/>
          </p:cNvSpPr>
          <p:nvPr>
            <p:ph idx="1"/>
          </p:nvPr>
        </p:nvSpPr>
        <p:spPr>
          <a:xfrm>
            <a:off x="474924" y="2813349"/>
            <a:ext cx="7200897" cy="2489202"/>
          </a:xfrm>
        </p:spPr>
        <p:txBody>
          <a:bodyPr>
            <a:noAutofit/>
          </a:bodyPr>
          <a:lstStyle/>
          <a:p>
            <a:r>
              <a:rPr lang="en-US" dirty="0"/>
              <a:t>The fundamental duties were included in the constitution by the 42nd amendment act 1976.</a:t>
            </a:r>
          </a:p>
          <a:p>
            <a:r>
              <a:rPr lang="en-US" dirty="0"/>
              <a:t> It incorporated the fundamental duties by inserting a new article 51A below article 51 which belongs to Part IV-A.</a:t>
            </a:r>
          </a:p>
          <a:p>
            <a:r>
              <a:rPr lang="en-US" dirty="0"/>
              <a:t>The recommendations were passed in 1976 and came into effect on 3rd January, 1977.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2222" y="2737543"/>
            <a:ext cx="1491779" cy="1510742"/>
          </a:xfrm>
          <a:prstGeom prst="rect">
            <a:avLst/>
          </a:prstGeom>
        </p:spPr>
      </p:pic>
    </p:spTree>
    <p:extLst>
      <p:ext uri="{BB962C8B-B14F-4D97-AF65-F5344CB8AC3E}">
        <p14:creationId xmlns:p14="http://schemas.microsoft.com/office/powerpoint/2010/main" val="2757154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1414429"/>
            <a:ext cx="8229600" cy="857250"/>
          </a:xfrm>
        </p:spPr>
        <p:txBody>
          <a:bodyPr>
            <a:normAutofit/>
          </a:bodyPr>
          <a:lstStyle/>
          <a:p>
            <a:r>
              <a:rPr lang="en-US" sz="3225"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What are </a:t>
            </a:r>
            <a:r>
              <a:rPr lang="en-US" sz="3225" dirty="0">
                <a:ln w="0"/>
                <a:solidFill>
                  <a:srgbClr val="000080"/>
                </a:solidFill>
                <a:effectLst>
                  <a:outerShdw blurRad="38100" dist="19050" dir="2700000" algn="tl" rotWithShape="0">
                    <a:schemeClr val="dk1">
                      <a:alpha val="40000"/>
                    </a:schemeClr>
                  </a:outerShdw>
                </a:effectLst>
                <a:latin typeface="Copperplate Gothic Bold" panose="020E0705020206020404" pitchFamily="34" charset="0"/>
              </a:rPr>
              <a:t>fundamental </a:t>
            </a:r>
            <a:r>
              <a:rPr lang="en-US" sz="3225"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rPr>
              <a:t>Duties?</a:t>
            </a:r>
            <a:endParaRPr lang="en-IN" sz="3225" dirty="0">
              <a:solidFill>
                <a:srgbClr val="138808"/>
              </a:solidFill>
            </a:endParaRPr>
          </a:p>
        </p:txBody>
      </p:sp>
      <p:sp>
        <p:nvSpPr>
          <p:cNvPr id="3" name="Content Placeholder 2"/>
          <p:cNvSpPr>
            <a:spLocks noGrp="1"/>
          </p:cNvSpPr>
          <p:nvPr>
            <p:ph idx="1"/>
          </p:nvPr>
        </p:nvSpPr>
        <p:spPr>
          <a:xfrm>
            <a:off x="710754" y="2724856"/>
            <a:ext cx="7200897" cy="2489202"/>
          </a:xfrm>
        </p:spPr>
        <p:txBody>
          <a:bodyPr>
            <a:noAutofit/>
          </a:bodyPr>
          <a:lstStyle/>
          <a:p>
            <a:r>
              <a:rPr lang="en-US" dirty="0"/>
              <a:t>Originally ten in number, the Fundamental Duties were increased to eleven by the 86th Amendment in 2002.</a:t>
            </a:r>
          </a:p>
          <a:p>
            <a:r>
              <a:rPr lang="en-US" dirty="0"/>
              <a:t>These duties were meant to bring our Constitution in line with the Universal Declaration of Human Rights and the Constitutions of Japan, China, and USSR.</a:t>
            </a:r>
          </a:p>
          <a:p>
            <a:r>
              <a:rPr lang="en-US" dirty="0"/>
              <a:t>It was adopted based on the recommendations of the SWARAN SINGH Committee.</a:t>
            </a:r>
          </a:p>
          <a:p>
            <a:pPr marL="0" indent="0">
              <a:buNone/>
            </a:pPr>
            <a:endParaRPr lang="en-US" dirty="0"/>
          </a:p>
          <a:p>
            <a:endParaRPr lang="en-IN" dirty="0"/>
          </a:p>
          <a:p>
            <a:endParaRPr lang="en-IN" dirty="0"/>
          </a:p>
          <a:p>
            <a:br>
              <a:rPr lang="en-US" dirty="0"/>
            </a:br>
            <a:endParaRPr lang="en-IN" dirty="0"/>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9695" y="2821514"/>
            <a:ext cx="1491779" cy="1510742"/>
          </a:xfrm>
          <a:prstGeom prst="rect">
            <a:avLst/>
          </a:prstGeom>
        </p:spPr>
      </p:pic>
    </p:spTree>
    <p:extLst>
      <p:ext uri="{BB962C8B-B14F-4D97-AF65-F5344CB8AC3E}">
        <p14:creationId xmlns:p14="http://schemas.microsoft.com/office/powerpoint/2010/main" val="307800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1482328"/>
            <a:ext cx="8229600" cy="857250"/>
          </a:xfrm>
        </p:spPr>
        <p:txBody>
          <a:bodyPr>
            <a:normAutofit/>
          </a:bodyPr>
          <a:lstStyle/>
          <a:p>
            <a:pPr algn="ctr"/>
            <a:r>
              <a:rPr lang="en-US" sz="4950"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The Duties</a:t>
            </a:r>
            <a:endParaRPr lang="en-IN" sz="4950" dirty="0">
              <a:solidFill>
                <a:srgbClr val="FF9933"/>
              </a:solidFill>
              <a:latin typeface="Copperplate Gothic Bold" panose="020E0705020206020404" pitchFamily="34" charset="0"/>
            </a:endParaRPr>
          </a:p>
        </p:txBody>
      </p:sp>
      <p:sp>
        <p:nvSpPr>
          <p:cNvPr id="3" name="Content Placeholder 2"/>
          <p:cNvSpPr>
            <a:spLocks noGrp="1"/>
          </p:cNvSpPr>
          <p:nvPr>
            <p:ph idx="1"/>
          </p:nvPr>
        </p:nvSpPr>
        <p:spPr>
          <a:xfrm>
            <a:off x="838201" y="2774949"/>
            <a:ext cx="5827667" cy="2489202"/>
          </a:xfrm>
        </p:spPr>
        <p:txBody>
          <a:bodyPr>
            <a:normAutofit/>
          </a:bodyPr>
          <a:lstStyle/>
          <a:p>
            <a:pPr marL="0" indent="0">
              <a:buNone/>
            </a:pPr>
            <a:r>
              <a:rPr lang="en-US" dirty="0"/>
              <a:t>The fundamental duties of every citizen of India according to the Constitution are:</a:t>
            </a:r>
          </a:p>
          <a:p>
            <a:pPr marL="0" indent="0">
              <a:buNone/>
            </a:pPr>
            <a:r>
              <a:rPr lang="en-US" dirty="0">
                <a:solidFill>
                  <a:srgbClr val="FF0000"/>
                </a:solidFill>
              </a:rPr>
              <a:t>1</a:t>
            </a:r>
            <a:r>
              <a:rPr lang="en-US" dirty="0"/>
              <a:t>.To abide by the Constitution and respect its ideals and institutions, the National Flag and the National Anthem;</a:t>
            </a:r>
          </a:p>
          <a:p>
            <a:pPr marL="0" indent="0">
              <a:buNone/>
            </a:pPr>
            <a:r>
              <a:rPr lang="en-US" dirty="0">
                <a:solidFill>
                  <a:srgbClr val="FF0000"/>
                </a:solidFill>
              </a:rPr>
              <a:t>2</a:t>
            </a:r>
            <a:r>
              <a:rPr lang="en-US" dirty="0"/>
              <a:t>.To cherish and follow the noble ideals which inspired our national struggle for freedom;</a:t>
            </a:r>
          </a:p>
          <a:p>
            <a:pPr marL="342889" indent="-342889">
              <a:buFont typeface="+mj-lt"/>
              <a:buAutoNum type="arabicPeriod"/>
            </a:pPr>
            <a:endParaRPr lang="en-US" dirty="0"/>
          </a:p>
          <a:p>
            <a:pPr marL="342889" indent="-342889">
              <a:buFont typeface="+mj-lt"/>
              <a:buAutoNum type="arabicPeriod"/>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9218" y="2955290"/>
            <a:ext cx="1796755" cy="2128521"/>
          </a:xfrm>
          <a:prstGeom prst="rect">
            <a:avLst/>
          </a:prstGeom>
        </p:spPr>
      </p:pic>
    </p:spTree>
    <p:extLst>
      <p:ext uri="{BB962C8B-B14F-4D97-AF65-F5344CB8AC3E}">
        <p14:creationId xmlns:p14="http://schemas.microsoft.com/office/powerpoint/2010/main" val="2276965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5" y="1415653"/>
            <a:ext cx="8229600" cy="857250"/>
          </a:xfrm>
        </p:spPr>
        <p:txBody>
          <a:bodyPr>
            <a:normAutofit/>
          </a:bodyPr>
          <a:lstStyle/>
          <a:p>
            <a:pPr algn="ctr"/>
            <a:r>
              <a:rPr lang="en-US" sz="4950" dirty="0">
                <a:ln w="0"/>
                <a:solidFill>
                  <a:srgbClr val="000080"/>
                </a:solidFill>
                <a:effectLst>
                  <a:outerShdw blurRad="38100" dist="19050" dir="2700000" algn="tl" rotWithShape="0">
                    <a:schemeClr val="dk1">
                      <a:alpha val="40000"/>
                    </a:schemeClr>
                  </a:outerShdw>
                </a:effectLst>
                <a:latin typeface="Copperplate Gothic Bold" panose="020E0705020206020404" pitchFamily="34" charset="0"/>
              </a:rPr>
              <a:t>The Duties</a:t>
            </a:r>
            <a:endParaRPr lang="en-IN" sz="4950" dirty="0">
              <a:solidFill>
                <a:srgbClr val="000080"/>
              </a:solidFill>
              <a:latin typeface="Copperplate Gothic Bold" panose="020E0705020206020404" pitchFamily="34" charset="0"/>
            </a:endParaRPr>
          </a:p>
        </p:txBody>
      </p:sp>
      <p:sp>
        <p:nvSpPr>
          <p:cNvPr id="3" name="Content Placeholder 2"/>
          <p:cNvSpPr>
            <a:spLocks noGrp="1"/>
          </p:cNvSpPr>
          <p:nvPr>
            <p:ph idx="1"/>
          </p:nvPr>
        </p:nvSpPr>
        <p:spPr>
          <a:xfrm>
            <a:off x="971552" y="2732135"/>
            <a:ext cx="7200897" cy="2489202"/>
          </a:xfrm>
        </p:spPr>
        <p:txBody>
          <a:bodyPr>
            <a:noAutofit/>
          </a:bodyPr>
          <a:lstStyle/>
          <a:p>
            <a:pPr marL="0" indent="0">
              <a:buNone/>
            </a:pPr>
            <a:r>
              <a:rPr lang="en-US" dirty="0">
                <a:solidFill>
                  <a:schemeClr val="accent1"/>
                </a:solidFill>
              </a:rPr>
              <a:t>3</a:t>
            </a:r>
            <a:r>
              <a:rPr lang="en-US" dirty="0">
                <a:solidFill>
                  <a:srgbClr val="92D050"/>
                </a:solidFill>
              </a:rPr>
              <a:t>. </a:t>
            </a:r>
            <a:r>
              <a:rPr lang="en-US" dirty="0"/>
              <a:t>To uphold and protect the sovereignty, unity and integrity of India;</a:t>
            </a:r>
          </a:p>
          <a:p>
            <a:pPr marL="0" indent="0">
              <a:buNone/>
            </a:pPr>
            <a:r>
              <a:rPr lang="en-US" dirty="0">
                <a:solidFill>
                  <a:schemeClr val="accent1"/>
                </a:solidFill>
              </a:rPr>
              <a:t>4. </a:t>
            </a:r>
            <a:r>
              <a:rPr lang="en-US" dirty="0"/>
              <a:t>To defend the country and render national service when called upon to do so;</a:t>
            </a:r>
          </a:p>
          <a:p>
            <a:pPr marL="0" indent="0">
              <a:buNone/>
            </a:pPr>
            <a:r>
              <a:rPr lang="en-US" dirty="0">
                <a:solidFill>
                  <a:schemeClr val="accent1"/>
                </a:solidFill>
              </a:rPr>
              <a:t>5. </a:t>
            </a:r>
            <a:r>
              <a:rPr lang="en-US" dirty="0"/>
              <a:t>To promote harmony and the spirit of common brotherhood amongst all the people of India transcending religious, linguistic and regional or sectional diversities; to renounce practices derogatory to the dignity of women;</a:t>
            </a:r>
          </a:p>
          <a:p>
            <a:endParaRPr lang="en-US" dirty="0"/>
          </a:p>
          <a:p>
            <a:endParaRPr lang="en-IN" dirty="0"/>
          </a:p>
        </p:txBody>
      </p:sp>
    </p:spTree>
    <p:extLst>
      <p:ext uri="{BB962C8B-B14F-4D97-AF65-F5344CB8AC3E}">
        <p14:creationId xmlns:p14="http://schemas.microsoft.com/office/powerpoint/2010/main" val="263144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0" y="1425179"/>
            <a:ext cx="8229600" cy="857250"/>
          </a:xfrm>
        </p:spPr>
        <p:txBody>
          <a:bodyPr>
            <a:normAutofit/>
          </a:bodyPr>
          <a:lstStyle/>
          <a:p>
            <a:pPr algn="ctr"/>
            <a:r>
              <a:rPr lang="en-US" sz="4950"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rPr>
              <a:t>The Duties</a:t>
            </a:r>
            <a:endParaRPr lang="en-IN" sz="4950" dirty="0">
              <a:solidFill>
                <a:srgbClr val="138808"/>
              </a:solidFill>
              <a:latin typeface="Copperplate Gothic Bold" panose="020E0705020206020404" pitchFamily="34" charset="0"/>
            </a:endParaRPr>
          </a:p>
        </p:txBody>
      </p:sp>
      <p:sp>
        <p:nvSpPr>
          <p:cNvPr id="3" name="Content Placeholder 2"/>
          <p:cNvSpPr>
            <a:spLocks noGrp="1"/>
          </p:cNvSpPr>
          <p:nvPr>
            <p:ph idx="1"/>
          </p:nvPr>
        </p:nvSpPr>
        <p:spPr>
          <a:xfrm>
            <a:off x="1105320" y="2597634"/>
            <a:ext cx="6709906" cy="3146610"/>
          </a:xfrm>
        </p:spPr>
        <p:txBody>
          <a:bodyPr>
            <a:normAutofit/>
          </a:bodyPr>
          <a:lstStyle/>
          <a:p>
            <a:pPr marL="0" indent="0">
              <a:buNone/>
            </a:pPr>
            <a:r>
              <a:rPr lang="en-US" dirty="0">
                <a:solidFill>
                  <a:schemeClr val="accent1"/>
                </a:solidFill>
              </a:rPr>
              <a:t>6. </a:t>
            </a:r>
            <a:r>
              <a:rPr lang="en-US" dirty="0"/>
              <a:t>to value and preserve the rich heritage of our composite culture;</a:t>
            </a:r>
          </a:p>
          <a:p>
            <a:pPr marL="0" indent="0">
              <a:buNone/>
            </a:pPr>
            <a:r>
              <a:rPr lang="en-US" dirty="0">
                <a:solidFill>
                  <a:schemeClr val="accent1"/>
                </a:solidFill>
              </a:rPr>
              <a:t>7. </a:t>
            </a:r>
            <a:r>
              <a:rPr lang="en-US" dirty="0"/>
              <a:t>to protect and improve the natural environment including forests, lakes, rivers and wild life, and to have compassion for living creatures;</a:t>
            </a:r>
          </a:p>
          <a:p>
            <a:pPr marL="0" indent="0">
              <a:buNone/>
            </a:pPr>
            <a:r>
              <a:rPr lang="en-US" dirty="0">
                <a:solidFill>
                  <a:schemeClr val="accent1"/>
                </a:solidFill>
              </a:rPr>
              <a:t>8. </a:t>
            </a:r>
            <a:r>
              <a:rPr lang="en-US" dirty="0"/>
              <a:t>to develop the scientific temper, humanism and the spirit of inquiry and reform;</a:t>
            </a:r>
          </a:p>
          <a:p>
            <a:endParaRPr lang="en-IN" dirty="0"/>
          </a:p>
        </p:txBody>
      </p:sp>
    </p:spTree>
    <p:extLst>
      <p:ext uri="{BB962C8B-B14F-4D97-AF65-F5344CB8AC3E}">
        <p14:creationId xmlns:p14="http://schemas.microsoft.com/office/powerpoint/2010/main" val="106875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211" y="1329928"/>
            <a:ext cx="8229600" cy="857250"/>
          </a:xfrm>
        </p:spPr>
        <p:txBody>
          <a:bodyPr>
            <a:normAutofit/>
          </a:bodyPr>
          <a:lstStyle/>
          <a:p>
            <a:pPr algn="ctr"/>
            <a:r>
              <a:rPr lang="en-US" sz="4950"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rPr>
              <a:t>The Duties</a:t>
            </a:r>
            <a:endParaRPr lang="en-IN" sz="4950" dirty="0">
              <a:solidFill>
                <a:srgbClr val="138808"/>
              </a:solidFill>
              <a:latin typeface="Copperplate Gothic Bold" panose="020E0705020206020404" pitchFamily="34" charset="0"/>
            </a:endParaRPr>
          </a:p>
        </p:txBody>
      </p:sp>
      <p:sp>
        <p:nvSpPr>
          <p:cNvPr id="3" name="Content Placeholder 2"/>
          <p:cNvSpPr>
            <a:spLocks noGrp="1"/>
          </p:cNvSpPr>
          <p:nvPr>
            <p:ph idx="1"/>
          </p:nvPr>
        </p:nvSpPr>
        <p:spPr>
          <a:xfrm>
            <a:off x="1030059" y="2501849"/>
            <a:ext cx="6709906" cy="3146610"/>
          </a:xfrm>
        </p:spPr>
        <p:txBody>
          <a:bodyPr>
            <a:noAutofit/>
          </a:bodyPr>
          <a:lstStyle/>
          <a:p>
            <a:pPr marL="0" indent="0">
              <a:buNone/>
            </a:pPr>
            <a:r>
              <a:rPr lang="en-US" dirty="0">
                <a:solidFill>
                  <a:schemeClr val="accent1"/>
                </a:solidFill>
              </a:rPr>
              <a:t>9. </a:t>
            </a:r>
            <a:r>
              <a:rPr lang="en-US" dirty="0"/>
              <a:t>To safeguard public property and to abjure violence;</a:t>
            </a:r>
          </a:p>
          <a:p>
            <a:pPr marL="0" indent="0">
              <a:buNone/>
            </a:pPr>
            <a:r>
              <a:rPr lang="en-US" dirty="0">
                <a:solidFill>
                  <a:schemeClr val="accent1"/>
                </a:solidFill>
              </a:rPr>
              <a:t>10. </a:t>
            </a:r>
            <a:r>
              <a:rPr lang="en-US" dirty="0"/>
              <a:t>To strive towards excellence in all spheres of individual and collective activity so that the nation constantly rises to higher levels of endeavor and achievement;</a:t>
            </a:r>
          </a:p>
          <a:p>
            <a:pPr marL="0" indent="0">
              <a:buNone/>
            </a:pPr>
            <a:r>
              <a:rPr lang="en-US" dirty="0">
                <a:solidFill>
                  <a:schemeClr val="accent1"/>
                </a:solidFill>
              </a:rPr>
              <a:t>11.</a:t>
            </a:r>
            <a:r>
              <a:rPr lang="en-US" dirty="0"/>
              <a:t> Who is a parent or guardian to provide opportunities for education to his child or, as the case may be, ward between the age of six and fourteen years</a:t>
            </a:r>
          </a:p>
          <a:p>
            <a:endParaRPr lang="en-IN" dirty="0"/>
          </a:p>
        </p:txBody>
      </p:sp>
    </p:spTree>
    <p:extLst>
      <p:ext uri="{BB962C8B-B14F-4D97-AF65-F5344CB8AC3E}">
        <p14:creationId xmlns:p14="http://schemas.microsoft.com/office/powerpoint/2010/main" val="177989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1491854"/>
            <a:ext cx="8229600" cy="857250"/>
          </a:xfrm>
        </p:spPr>
        <p:txBody>
          <a:bodyPr>
            <a:normAutofit/>
          </a:bodyPr>
          <a:lstStyle/>
          <a:p>
            <a:pPr algn="ctr"/>
            <a:r>
              <a:rPr lang="en-US" sz="4950"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Importance</a:t>
            </a:r>
            <a:endParaRPr lang="en-IN" sz="4950" dirty="0">
              <a:solidFill>
                <a:srgbClr val="FF9933"/>
              </a:solidFill>
              <a:latin typeface="Copperplate Gothic Bold" panose="020E0705020206020404" pitchFamily="34" charset="0"/>
            </a:endParaRPr>
          </a:p>
        </p:txBody>
      </p:sp>
      <p:sp>
        <p:nvSpPr>
          <p:cNvPr id="3" name="Content Placeholder 2"/>
          <p:cNvSpPr>
            <a:spLocks noGrp="1"/>
          </p:cNvSpPr>
          <p:nvPr>
            <p:ph idx="1"/>
          </p:nvPr>
        </p:nvSpPr>
        <p:spPr>
          <a:xfrm>
            <a:off x="371475" y="2606278"/>
            <a:ext cx="8229600" cy="3394472"/>
          </a:xfrm>
        </p:spPr>
        <p:txBody>
          <a:bodyPr>
            <a:normAutofit/>
          </a:bodyPr>
          <a:lstStyle/>
          <a:p>
            <a:pPr fontAlgn="base"/>
            <a:r>
              <a:rPr lang="en-US" dirty="0"/>
              <a:t>Environmental pollution has become a great cause of concern. These duties remind us  to keep our environment free from pollutants.</a:t>
            </a:r>
          </a:p>
          <a:p>
            <a:pPr fontAlgn="base"/>
            <a:r>
              <a:rPr lang="en-US" dirty="0"/>
              <a:t>The inclusion of providing opportunity for education for children as a fundamental duty is a big step forward towards safeguard of human-rights and abolition of social injustices</a:t>
            </a:r>
          </a:p>
          <a:p>
            <a:pPr fontAlgn="base"/>
            <a:endParaRPr lang="en-US" dirty="0"/>
          </a:p>
          <a:p>
            <a:endParaRPr lang="en-IN" dirty="0"/>
          </a:p>
        </p:txBody>
      </p:sp>
      <p:pic>
        <p:nvPicPr>
          <p:cNvPr id="4" name="Picture 2" descr="fundamental_duties728X410.jpg (728×4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6133" y="4679028"/>
            <a:ext cx="2346862" cy="1321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18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258" y="1260826"/>
            <a:ext cx="7053542" cy="1050397"/>
          </a:xfrm>
        </p:spPr>
        <p:txBody>
          <a:bodyPr>
            <a:normAutofit/>
          </a:bodyPr>
          <a:lstStyle/>
          <a:p>
            <a:pPr algn="l"/>
            <a:r>
              <a:rPr lang="en-US" sz="3375" dirty="0">
                <a:ln w="0"/>
                <a:solidFill>
                  <a:srgbClr val="000080"/>
                </a:solidFill>
                <a:effectLst>
                  <a:outerShdw blurRad="38100" dist="19050" dir="2700000" algn="tl" rotWithShape="0">
                    <a:schemeClr val="dk1">
                      <a:alpha val="40000"/>
                    </a:schemeClr>
                  </a:outerShdw>
                </a:effectLst>
                <a:latin typeface="Copperplate Gothic Bold" panose="020E0705020206020404" pitchFamily="34" charset="0"/>
              </a:rPr>
              <a:t>Utility and Significance</a:t>
            </a:r>
            <a:endParaRPr lang="en-IN" sz="3375" dirty="0">
              <a:solidFill>
                <a:srgbClr val="000080"/>
              </a:solidFill>
              <a:latin typeface="Copperplate Gothic Bold" panose="020E0705020206020404" pitchFamily="34" charset="0"/>
            </a:endParaRPr>
          </a:p>
        </p:txBody>
      </p:sp>
      <p:sp>
        <p:nvSpPr>
          <p:cNvPr id="3" name="Content Placeholder 2"/>
          <p:cNvSpPr>
            <a:spLocks noGrp="1"/>
          </p:cNvSpPr>
          <p:nvPr>
            <p:ph idx="1"/>
          </p:nvPr>
        </p:nvSpPr>
        <p:spPr>
          <a:xfrm>
            <a:off x="457201" y="2606278"/>
            <a:ext cx="8229600" cy="3394472"/>
          </a:xfrm>
        </p:spPr>
        <p:txBody>
          <a:bodyPr>
            <a:noAutofit/>
          </a:bodyPr>
          <a:lstStyle/>
          <a:p>
            <a:r>
              <a:rPr lang="en-US" dirty="0"/>
              <a:t>The section ‘Fundamental Duties' was not a part of the original constitution.  </a:t>
            </a:r>
          </a:p>
          <a:p>
            <a:r>
              <a:rPr lang="en-US" dirty="0"/>
              <a:t>These were added to the Constitution much later.</a:t>
            </a:r>
          </a:p>
          <a:p>
            <a:r>
              <a:rPr lang="en-US" dirty="0"/>
              <a:t>The idea behind incorporation of fundamental duties was to remind the citizens of the country that they have certain obligations towards the country and society.</a:t>
            </a:r>
            <a:endParaRPr lang="en-US" sz="2400" dirty="0"/>
          </a:p>
        </p:txBody>
      </p:sp>
      <p:pic>
        <p:nvPicPr>
          <p:cNvPr id="5122" name="Picture 2" descr="animated-india-flag-2b.gif (278×18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86588" y="4769643"/>
            <a:ext cx="1985962" cy="1307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450" y="1415653"/>
            <a:ext cx="8229600" cy="857250"/>
          </a:xfrm>
        </p:spPr>
        <p:txBody>
          <a:bodyPr>
            <a:normAutofit/>
          </a:bodyPr>
          <a:lstStyle/>
          <a:p>
            <a:pPr algn="ctr"/>
            <a:r>
              <a:rPr lang="en-US" sz="3375" dirty="0">
                <a:ln w="0"/>
                <a:solidFill>
                  <a:srgbClr val="138808"/>
                </a:solidFill>
                <a:effectLst>
                  <a:outerShdw blurRad="38100" dist="19050" dir="2700000" algn="tl" rotWithShape="0">
                    <a:schemeClr val="dk1">
                      <a:alpha val="40000"/>
                    </a:schemeClr>
                  </a:outerShdw>
                </a:effectLst>
                <a:latin typeface="Copperplate Gothic Bold" panose="020E0705020206020404" pitchFamily="34" charset="0"/>
              </a:rPr>
              <a:t>Utility and Significance</a:t>
            </a:r>
            <a:endParaRPr lang="en-IN" sz="3375" dirty="0">
              <a:solidFill>
                <a:srgbClr val="138808"/>
              </a:solidFill>
              <a:latin typeface="Copperplate Gothic Bold" panose="020E0705020206020404" pitchFamily="34" charset="0"/>
            </a:endParaRPr>
          </a:p>
        </p:txBody>
      </p:sp>
      <p:sp>
        <p:nvSpPr>
          <p:cNvPr id="3" name="Content Placeholder 2"/>
          <p:cNvSpPr>
            <a:spLocks noGrp="1"/>
          </p:cNvSpPr>
          <p:nvPr>
            <p:ph idx="1"/>
          </p:nvPr>
        </p:nvSpPr>
        <p:spPr>
          <a:xfrm>
            <a:off x="971552" y="2826389"/>
            <a:ext cx="7200897" cy="2489202"/>
          </a:xfrm>
        </p:spPr>
        <p:txBody>
          <a:bodyPr>
            <a:noAutofit/>
          </a:bodyPr>
          <a:lstStyle/>
          <a:p>
            <a:r>
              <a:rPr lang="en-US" dirty="0"/>
              <a:t>The three most important items in the list of Fundamental Duties are:</a:t>
            </a:r>
          </a:p>
          <a:p>
            <a:pPr marL="0" indent="0">
              <a:buNone/>
            </a:pPr>
            <a:r>
              <a:rPr lang="en-US" dirty="0"/>
              <a:t>1. those requiring the citizens to respect the ideals of the Constitution and the institutions it establishes, </a:t>
            </a:r>
          </a:p>
          <a:p>
            <a:pPr marL="0" indent="0">
              <a:buNone/>
            </a:pPr>
            <a:r>
              <a:rPr lang="en-US" dirty="0"/>
              <a:t>2. to promote harmony and the spirit of common brotherhood amongst all the people of India professing different religions, speaking different languages and </a:t>
            </a:r>
          </a:p>
          <a:p>
            <a:pPr marL="0" indent="0">
              <a:buNone/>
            </a:pPr>
            <a:r>
              <a:rPr lang="en-US" dirty="0"/>
              <a:t>3. to safeguard the public property and to abjure violence. </a:t>
            </a:r>
            <a:endParaRPr lang="en-IN" sz="2400" dirty="0"/>
          </a:p>
        </p:txBody>
      </p:sp>
    </p:spTree>
    <p:extLst>
      <p:ext uri="{BB962C8B-B14F-4D97-AF65-F5344CB8AC3E}">
        <p14:creationId xmlns:p14="http://schemas.microsoft.com/office/powerpoint/2010/main" val="3786582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1486081"/>
            <a:ext cx="7200897" cy="977900"/>
          </a:xfrm>
        </p:spPr>
        <p:txBody>
          <a:bodyPr>
            <a:noAutofit/>
          </a:bodyPr>
          <a:lstStyle/>
          <a:p>
            <a:pPr algn="ctr"/>
            <a:r>
              <a:rPr lang="en-US" sz="3600"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Non-enforceable and</a:t>
            </a:r>
            <a:br>
              <a:rPr lang="en-US" sz="3600"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br>
            <a:r>
              <a:rPr lang="en-US" sz="3600" dirty="0">
                <a:ln w="0"/>
                <a:solidFill>
                  <a:srgbClr val="FF9933"/>
                </a:solidFill>
                <a:effectLst>
                  <a:outerShdw blurRad="38100" dist="19050" dir="2700000" algn="tl" rotWithShape="0">
                    <a:schemeClr val="dk1">
                      <a:alpha val="40000"/>
                    </a:schemeClr>
                  </a:outerShdw>
                </a:effectLst>
                <a:latin typeface="Copperplate Gothic Bold" panose="020E0705020206020404" pitchFamily="34" charset="0"/>
              </a:rPr>
              <a:t>non-justiciable nature</a:t>
            </a:r>
            <a:endParaRPr lang="en-IN" sz="3600" dirty="0">
              <a:solidFill>
                <a:srgbClr val="FF9933"/>
              </a:solidFill>
              <a:latin typeface="Copperplate Gothic Bold" panose="020E0705020206020404" pitchFamily="34" charset="0"/>
            </a:endParaRPr>
          </a:p>
        </p:txBody>
      </p:sp>
      <p:sp>
        <p:nvSpPr>
          <p:cNvPr id="3" name="Content Placeholder 2"/>
          <p:cNvSpPr>
            <a:spLocks noGrp="1"/>
          </p:cNvSpPr>
          <p:nvPr>
            <p:ph idx="1"/>
          </p:nvPr>
        </p:nvSpPr>
        <p:spPr>
          <a:xfrm>
            <a:off x="971551" y="2843529"/>
            <a:ext cx="7200897" cy="2489202"/>
          </a:xfrm>
        </p:spPr>
        <p:txBody>
          <a:bodyPr>
            <a:noAutofit/>
          </a:bodyPr>
          <a:lstStyle/>
          <a:p>
            <a:r>
              <a:rPr lang="en-US" dirty="0"/>
              <a:t>This means that  no one can be punished in case of their violation or non-compliance of any fundamental duty. </a:t>
            </a:r>
          </a:p>
          <a:p>
            <a:r>
              <a:rPr lang="en-US" dirty="0"/>
              <a:t>Similarly these duties are non-enforceable in nature.</a:t>
            </a:r>
          </a:p>
          <a:p>
            <a:r>
              <a:rPr lang="en-US" dirty="0"/>
              <a:t>That is no court can or any government body can directly enforce any of these duties on any particular citizen legally.</a:t>
            </a:r>
          </a:p>
        </p:txBody>
      </p:sp>
    </p:spTree>
    <p:extLst>
      <p:ext uri="{BB962C8B-B14F-4D97-AF65-F5344CB8AC3E}">
        <p14:creationId xmlns:p14="http://schemas.microsoft.com/office/powerpoint/2010/main" val="25665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803" y="1008897"/>
            <a:ext cx="7200897" cy="977900"/>
          </a:xfrm>
        </p:spPr>
        <p:txBody>
          <a:bodyPr>
            <a:noAutofit/>
          </a:bodyPr>
          <a:lstStyle/>
          <a:p>
            <a:pPr algn="ctr"/>
            <a:r>
              <a:rPr lang="en-US" sz="3600" dirty="0">
                <a:ln w="0"/>
                <a:solidFill>
                  <a:schemeClr val="tx1"/>
                </a:solidFill>
                <a:effectLst>
                  <a:outerShdw blurRad="38100" dist="19050" dir="2700000" algn="tl" rotWithShape="0">
                    <a:schemeClr val="dk1">
                      <a:alpha val="40000"/>
                    </a:schemeClr>
                  </a:outerShdw>
                </a:effectLst>
                <a:latin typeface="Copperplate Gothic Bold" panose="020E0705020206020404" pitchFamily="34" charset="0"/>
              </a:rPr>
              <a:t>Non-enforceable and</a:t>
            </a:r>
            <a:br>
              <a:rPr lang="en-US" sz="3600" dirty="0">
                <a:ln w="0"/>
                <a:solidFill>
                  <a:schemeClr val="tx1"/>
                </a:solidFill>
                <a:effectLst>
                  <a:outerShdw blurRad="38100" dist="19050" dir="2700000" algn="tl" rotWithShape="0">
                    <a:schemeClr val="dk1">
                      <a:alpha val="40000"/>
                    </a:schemeClr>
                  </a:outerShdw>
                </a:effectLst>
                <a:latin typeface="Copperplate Gothic Bold" panose="020E0705020206020404" pitchFamily="34" charset="0"/>
              </a:rPr>
            </a:br>
            <a:r>
              <a:rPr lang="en-US" sz="3600" dirty="0">
                <a:ln w="0"/>
                <a:solidFill>
                  <a:schemeClr val="tx1"/>
                </a:solidFill>
                <a:effectLst>
                  <a:outerShdw blurRad="38100" dist="19050" dir="2700000" algn="tl" rotWithShape="0">
                    <a:schemeClr val="dk1">
                      <a:alpha val="40000"/>
                    </a:schemeClr>
                  </a:outerShdw>
                </a:effectLst>
                <a:latin typeface="Copperplate Gothic Bold" panose="020E0705020206020404" pitchFamily="34" charset="0"/>
              </a:rPr>
              <a:t>non-justiciable nature</a:t>
            </a:r>
            <a:endParaRPr lang="en-IN" sz="3600" dirty="0">
              <a:solidFill>
                <a:schemeClr val="tx1"/>
              </a:solidFill>
              <a:latin typeface="Copperplate Gothic Bold" panose="020E0705020206020404" pitchFamily="34" charset="0"/>
            </a:endParaRPr>
          </a:p>
        </p:txBody>
      </p:sp>
      <p:sp>
        <p:nvSpPr>
          <p:cNvPr id="3" name="Content Placeholder 2"/>
          <p:cNvSpPr>
            <a:spLocks noGrp="1"/>
          </p:cNvSpPr>
          <p:nvPr>
            <p:ph idx="1"/>
          </p:nvPr>
        </p:nvSpPr>
        <p:spPr>
          <a:xfrm>
            <a:off x="971551" y="2774948"/>
            <a:ext cx="6191249" cy="2941684"/>
          </a:xfrm>
        </p:spPr>
        <p:txBody>
          <a:bodyPr>
            <a:normAutofit fontScale="92500"/>
          </a:bodyPr>
          <a:lstStyle/>
          <a:p>
            <a:pPr algn="just"/>
            <a:r>
              <a:rPr lang="en-US" dirty="0"/>
              <a:t>But if the State makes a law to prohibit any act or conduct in violation of any of the duties, the courts would uphold that as a reasonable restriction on the relevant fundamental right.</a:t>
            </a:r>
          </a:p>
          <a:p>
            <a:pPr algn="just"/>
            <a:r>
              <a:rPr lang="en-US" dirty="0"/>
              <a:t>For instance, a person who burns our national flag, in violation of the duty in Art. 51 A, cannot assert that it was burnt by way of demonstration against the Government should be protected by the freedom of expression right.</a:t>
            </a:r>
            <a:endParaRPr lang="en-IN" dirty="0"/>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7655" y="3705677"/>
            <a:ext cx="1222804" cy="1222804"/>
          </a:xfrm>
          <a:prstGeom prst="rect">
            <a:avLst/>
          </a:prstGeom>
        </p:spPr>
      </p:pic>
    </p:spTree>
    <p:extLst>
      <p:ext uri="{BB962C8B-B14F-4D97-AF65-F5344CB8AC3E}">
        <p14:creationId xmlns:p14="http://schemas.microsoft.com/office/powerpoint/2010/main" val="129829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8BF7-A12A-1516-20F3-EF8BCC755B41}"/>
              </a:ext>
            </a:extLst>
          </p:cNvPr>
          <p:cNvSpPr>
            <a:spLocks noGrp="1"/>
          </p:cNvSpPr>
          <p:nvPr>
            <p:ph type="ctrTitle"/>
          </p:nvPr>
        </p:nvSpPr>
        <p:spPr/>
        <p:txBody>
          <a:bodyPr/>
          <a:lstStyle/>
          <a:p>
            <a:pPr algn="ctr"/>
            <a:r>
              <a:rPr lang="en-IN" b="1" dirty="0">
                <a:latin typeface="Times New Roman" panose="02020603050405020304" pitchFamily="18" charset="0"/>
                <a:cs typeface="Times New Roman" panose="02020603050405020304" pitchFamily="18" charset="0"/>
              </a:rPr>
              <a:t>Constitution of India</a:t>
            </a:r>
            <a:endParaRPr lang="en-US"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FB2BD11-97D3-B62F-612B-E25710A1B974}"/>
              </a:ext>
            </a:extLst>
          </p:cNvPr>
          <p:cNvSpPr>
            <a:spLocks noGrp="1"/>
          </p:cNvSpPr>
          <p:nvPr>
            <p:ph type="subTitle" idx="1"/>
          </p:nvPr>
        </p:nvSpPr>
        <p:spPr/>
        <p:txBody>
          <a:bodyPr>
            <a:normAutofit fontScale="92500" lnSpcReduction="20000"/>
          </a:bodyPr>
          <a:lstStyle/>
          <a:p>
            <a:r>
              <a:rPr lang="en-IN" dirty="0">
                <a:solidFill>
                  <a:schemeClr val="accent5">
                    <a:lumMod val="75000"/>
                  </a:schemeClr>
                </a:solidFill>
                <a:latin typeface="Times New Roman" panose="02020603050405020304" pitchFamily="18" charset="0"/>
                <a:cs typeface="Times New Roman" panose="02020603050405020304" pitchFamily="18" charset="0"/>
              </a:rPr>
              <a:t>Ms. Khushbu Prasad</a:t>
            </a:r>
            <a:br>
              <a:rPr lang="en-IN" dirty="0">
                <a:solidFill>
                  <a:schemeClr val="accent5">
                    <a:lumMod val="75000"/>
                  </a:schemeClr>
                </a:solidFill>
                <a:latin typeface="Times New Roman" panose="02020603050405020304" pitchFamily="18" charset="0"/>
                <a:cs typeface="Times New Roman" panose="02020603050405020304" pitchFamily="18" charset="0"/>
              </a:rPr>
            </a:br>
            <a:r>
              <a:rPr lang="en-IN" dirty="0">
                <a:solidFill>
                  <a:schemeClr val="accent5">
                    <a:lumMod val="75000"/>
                  </a:schemeClr>
                </a:solidFill>
                <a:latin typeface="Times New Roman" panose="02020603050405020304" pitchFamily="18" charset="0"/>
                <a:cs typeface="Times New Roman" panose="02020603050405020304" pitchFamily="18" charset="0"/>
              </a:rPr>
              <a:t>Assistant Professor, Amity Law School, Amity University Patna</a:t>
            </a:r>
            <a:endParaRPr lang="en-US"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62148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3137E00E-90CB-9AF1-3B80-687845FC3B0A}"/>
              </a:ext>
            </a:extLst>
          </p:cNvPr>
          <p:cNvSpPr>
            <a:spLocks noGrp="1" noChangeArrowheads="1"/>
          </p:cNvSpPr>
          <p:nvPr>
            <p:ph type="body" idx="1"/>
          </p:nvPr>
        </p:nvSpPr>
        <p:spPr>
          <a:xfrm>
            <a:off x="1485900" y="1943101"/>
            <a:ext cx="6172200" cy="3512344"/>
          </a:xfrm>
        </p:spPr>
        <p:txBody>
          <a:bodyPr/>
          <a:lstStyle/>
          <a:p>
            <a:pPr eaLnBrk="1" hangingPunct="1"/>
            <a:r>
              <a:rPr lang="en-US" altLang="en-US"/>
              <a:t>The Constitution of India was framed by Drafting Committee under the chairmanship of Dr. B. R. Ambedkar.</a:t>
            </a:r>
          </a:p>
          <a:p>
            <a:pPr eaLnBrk="1" hangingPunct="1"/>
            <a:endParaRPr lang="en-US" altLang="en-US"/>
          </a:p>
          <a:p>
            <a:pPr eaLnBrk="1" hangingPunct="1"/>
            <a:r>
              <a:rPr lang="en-US" altLang="en-US"/>
              <a:t>The Constitution was adopted by the Constituent Assembly an Nov. 26, 1949</a:t>
            </a:r>
          </a:p>
          <a:p>
            <a:pPr eaLnBrk="1" hangingPunct="1"/>
            <a:endParaRPr lang="en-US" altLang="en-US"/>
          </a:p>
          <a:p>
            <a:pPr eaLnBrk="1" hangingPunct="1"/>
            <a:r>
              <a:rPr lang="en-US" altLang="en-US"/>
              <a:t>The Constitution came into force from Jan. 26, 1950</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FC465543-5933-A777-5A6E-C32EBFEDB173}"/>
              </a:ext>
            </a:extLst>
          </p:cNvPr>
          <p:cNvSpPr>
            <a:spLocks noGrp="1" noChangeArrowheads="1"/>
          </p:cNvSpPr>
          <p:nvPr>
            <p:ph type="body" idx="1"/>
          </p:nvPr>
        </p:nvSpPr>
        <p:spPr>
          <a:xfrm>
            <a:off x="1485900" y="2057401"/>
            <a:ext cx="6172200" cy="3398044"/>
          </a:xfrm>
        </p:spPr>
        <p:txBody>
          <a:bodyPr/>
          <a:lstStyle/>
          <a:p>
            <a:pPr eaLnBrk="1" hangingPunct="1"/>
            <a:endParaRPr lang="en-US" altLang="en-US"/>
          </a:p>
          <a:p>
            <a:pPr eaLnBrk="1" hangingPunct="1"/>
            <a:r>
              <a:rPr lang="en-US" altLang="en-US"/>
              <a:t>The Constitution of India originally contained 	</a:t>
            </a:r>
            <a:r>
              <a:rPr lang="en-US" altLang="en-US" b="1">
                <a:solidFill>
                  <a:schemeClr val="tx2"/>
                </a:solidFill>
              </a:rPr>
              <a:t>EIGHT (8) SCHEDULES</a:t>
            </a:r>
            <a:r>
              <a:rPr lang="en-US" altLang="en-US" b="1"/>
              <a:t>;</a:t>
            </a:r>
            <a:r>
              <a:rPr lang="en-US" altLang="en-US"/>
              <a:t> and </a:t>
            </a:r>
          </a:p>
          <a:p>
            <a:pPr eaLnBrk="1" hangingPunct="1">
              <a:buFont typeface="Wingdings" panose="05000000000000000000" pitchFamily="2" charset="2"/>
              <a:buNone/>
            </a:pPr>
            <a:r>
              <a:rPr lang="en-US" altLang="en-US"/>
              <a:t>		</a:t>
            </a:r>
            <a:r>
              <a:rPr lang="en-US" altLang="en-US" b="1">
                <a:solidFill>
                  <a:schemeClr val="tx2"/>
                </a:solidFill>
              </a:rPr>
              <a:t>395 ARTICLES</a:t>
            </a:r>
          </a:p>
          <a:p>
            <a:pPr eaLnBrk="1" hangingPunct="1"/>
            <a:endParaRPr lang="en-US" altLang="en-US"/>
          </a:p>
          <a:p>
            <a:pPr eaLnBrk="1" hangingPunct="1"/>
            <a:r>
              <a:rPr lang="en-US" altLang="en-US"/>
              <a:t>Today the Constitution of India has </a:t>
            </a:r>
          </a:p>
          <a:p>
            <a:pPr lvl="1" eaLnBrk="1" hangingPunct="1">
              <a:buFont typeface="Wingdings" panose="05000000000000000000" pitchFamily="2" charset="2"/>
              <a:buNone/>
            </a:pPr>
            <a:r>
              <a:rPr lang="en-US" altLang="en-US"/>
              <a:t>		</a:t>
            </a:r>
            <a:r>
              <a:rPr lang="en-US" altLang="en-US" sz="2250" b="1">
                <a:solidFill>
                  <a:schemeClr val="tx2"/>
                </a:solidFill>
              </a:rPr>
              <a:t>Twelve (12) SCHEDULES; </a:t>
            </a:r>
            <a:r>
              <a:rPr lang="en-US" altLang="en-US"/>
              <a:t>and</a:t>
            </a:r>
          </a:p>
          <a:p>
            <a:pPr lvl="1" eaLnBrk="1" hangingPunct="1">
              <a:buFont typeface="Wingdings" panose="05000000000000000000" pitchFamily="2" charset="2"/>
              <a:buNone/>
            </a:pPr>
            <a:r>
              <a:rPr lang="en-US" altLang="en-US"/>
              <a:t>		</a:t>
            </a:r>
            <a:r>
              <a:rPr lang="en-US" altLang="en-US" sz="2250" b="1">
                <a:solidFill>
                  <a:schemeClr val="tx2"/>
                </a:solidFill>
              </a:rPr>
              <a:t>444 ARTICLES</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3FD086C-7D66-1527-4F4C-108A78FD5494}"/>
              </a:ext>
            </a:extLst>
          </p:cNvPr>
          <p:cNvSpPr>
            <a:spLocks noGrp="1" noChangeArrowheads="1"/>
          </p:cNvSpPr>
          <p:nvPr>
            <p:ph type="title"/>
          </p:nvPr>
        </p:nvSpPr>
        <p:spPr>
          <a:xfrm>
            <a:off x="1314450" y="857250"/>
            <a:ext cx="5829300" cy="971550"/>
          </a:xfrm>
        </p:spPr>
        <p:txBody>
          <a:bodyPr/>
          <a:lstStyle/>
          <a:p>
            <a:pPr eaLnBrk="1" hangingPunct="1"/>
            <a:r>
              <a:rPr lang="en-US" altLang="en-US" sz="3000"/>
              <a:t>Major Parts of the Constitution</a:t>
            </a:r>
          </a:p>
        </p:txBody>
      </p:sp>
      <p:sp>
        <p:nvSpPr>
          <p:cNvPr id="6147" name="Rectangle 3">
            <a:extLst>
              <a:ext uri="{FF2B5EF4-FFF2-40B4-BE49-F238E27FC236}">
                <a16:creationId xmlns:a16="http://schemas.microsoft.com/office/drawing/2014/main" id="{8F5356E3-163F-1E22-E5A2-04D7D1E13F3E}"/>
              </a:ext>
            </a:extLst>
          </p:cNvPr>
          <p:cNvSpPr>
            <a:spLocks noGrp="1" noChangeArrowheads="1"/>
          </p:cNvSpPr>
          <p:nvPr>
            <p:ph type="body" idx="1"/>
          </p:nvPr>
        </p:nvSpPr>
        <p:spPr/>
        <p:txBody>
          <a:bodyPr/>
          <a:lstStyle/>
          <a:p>
            <a:pPr marL="428625" indent="-428625">
              <a:buNone/>
            </a:pPr>
            <a:r>
              <a:rPr lang="en-US" altLang="en-US" dirty="0"/>
              <a:t>	The four major parts of the Constitution of India are:</a:t>
            </a:r>
          </a:p>
          <a:p>
            <a:pPr marL="428625" indent="-428625">
              <a:buNone/>
            </a:pPr>
            <a:endParaRPr lang="en-US" altLang="en-US" dirty="0"/>
          </a:p>
          <a:p>
            <a:pPr marL="428625" indent="-428625">
              <a:buFont typeface="Wingdings" panose="05000000000000000000" pitchFamily="2" charset="2"/>
              <a:buAutoNum type="arabicPeriod"/>
            </a:pPr>
            <a:r>
              <a:rPr lang="en-US" altLang="en-US" dirty="0"/>
              <a:t>The Preamble</a:t>
            </a:r>
          </a:p>
          <a:p>
            <a:pPr marL="428625" indent="-428625">
              <a:buFont typeface="Wingdings" panose="05000000000000000000" pitchFamily="2" charset="2"/>
              <a:buAutoNum type="arabicPeriod"/>
            </a:pPr>
            <a:r>
              <a:rPr lang="en-US" altLang="en-US" dirty="0"/>
              <a:t>Parts I to XXII having 395 Articles</a:t>
            </a:r>
          </a:p>
          <a:p>
            <a:pPr marL="428625" indent="-428625">
              <a:buFont typeface="Wingdings" panose="05000000000000000000" pitchFamily="2" charset="2"/>
              <a:buAutoNum type="arabicPeriod"/>
            </a:pPr>
            <a:r>
              <a:rPr lang="en-US" altLang="en-US" dirty="0"/>
              <a:t>Twelve Schedules</a:t>
            </a:r>
          </a:p>
          <a:p>
            <a:pPr marL="428625" indent="-428625">
              <a:buFont typeface="Wingdings" panose="05000000000000000000" pitchFamily="2" charset="2"/>
              <a:buAutoNum type="arabicPeriod"/>
            </a:pPr>
            <a:r>
              <a:rPr lang="en-US" altLang="en-US" dirty="0"/>
              <a:t>Appendix</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0E59D55-4799-96CB-0FA8-116A6EE87C8F}"/>
              </a:ext>
            </a:extLst>
          </p:cNvPr>
          <p:cNvSpPr>
            <a:spLocks noGrp="1" noChangeArrowheads="1"/>
          </p:cNvSpPr>
          <p:nvPr>
            <p:ph type="title"/>
          </p:nvPr>
        </p:nvSpPr>
        <p:spPr/>
        <p:txBody>
          <a:bodyPr/>
          <a:lstStyle/>
          <a:p>
            <a:pPr eaLnBrk="1" hangingPunct="1"/>
            <a:r>
              <a:rPr lang="en-US" altLang="en-US" b="1" dirty="0"/>
              <a:t>The Fundamental Rights</a:t>
            </a:r>
          </a:p>
        </p:txBody>
      </p:sp>
      <p:sp>
        <p:nvSpPr>
          <p:cNvPr id="7171" name="Rectangle 3">
            <a:extLst>
              <a:ext uri="{FF2B5EF4-FFF2-40B4-BE49-F238E27FC236}">
                <a16:creationId xmlns:a16="http://schemas.microsoft.com/office/drawing/2014/main" id="{C16889FA-C125-20BA-E36D-76F7105FB3C2}"/>
              </a:ext>
            </a:extLst>
          </p:cNvPr>
          <p:cNvSpPr>
            <a:spLocks noGrp="1" noChangeArrowheads="1"/>
          </p:cNvSpPr>
          <p:nvPr>
            <p:ph type="body" idx="1"/>
          </p:nvPr>
        </p:nvSpPr>
        <p:spPr>
          <a:xfrm>
            <a:off x="484710" y="1634133"/>
            <a:ext cx="7161245" cy="3589734"/>
          </a:xfrm>
        </p:spPr>
        <p:txBody>
          <a:bodyPr>
            <a:noAutofit/>
          </a:bodyPr>
          <a:lstStyle/>
          <a:p>
            <a:pPr marL="428625" indent="-428625">
              <a:lnSpc>
                <a:spcPct val="170000"/>
              </a:lnSpc>
              <a:buNone/>
            </a:pPr>
            <a:r>
              <a:rPr lang="en-US" altLang="en-US" sz="1200" dirty="0">
                <a:latin typeface="Times New Roman" panose="02020603050405020304" pitchFamily="18" charset="0"/>
                <a:cs typeface="Times New Roman" panose="02020603050405020304" pitchFamily="18" charset="0"/>
              </a:rPr>
              <a:t>	The </a:t>
            </a:r>
            <a:r>
              <a:rPr lang="en-US" altLang="en-US" sz="1200" b="1" dirty="0">
                <a:solidFill>
                  <a:schemeClr val="tx2"/>
                </a:solidFill>
                <a:latin typeface="Times New Roman" panose="02020603050405020304" pitchFamily="18" charset="0"/>
                <a:cs typeface="Times New Roman" panose="02020603050405020304" pitchFamily="18" charset="0"/>
              </a:rPr>
              <a:t>six</a:t>
            </a:r>
            <a:r>
              <a:rPr lang="en-US" altLang="en-US" sz="1200" b="1" dirty="0">
                <a:latin typeface="Times New Roman" panose="02020603050405020304" pitchFamily="18" charset="0"/>
                <a:cs typeface="Times New Roman" panose="02020603050405020304" pitchFamily="18" charset="0"/>
              </a:rPr>
              <a:t> </a:t>
            </a:r>
            <a:r>
              <a:rPr lang="en-US" altLang="en-US" sz="1200" dirty="0">
                <a:latin typeface="Times New Roman" panose="02020603050405020304" pitchFamily="18" charset="0"/>
                <a:cs typeface="Times New Roman" panose="02020603050405020304" pitchFamily="18" charset="0"/>
              </a:rPr>
              <a:t>Fundamental Rights of Indian citizens as declared in the Constitution of India are:</a:t>
            </a:r>
          </a:p>
          <a:p>
            <a:pPr marL="428625" indent="-428625">
              <a:lnSpc>
                <a:spcPct val="170000"/>
              </a:lnSpc>
              <a:buNone/>
            </a:pPr>
            <a:endParaRPr lang="en-US" altLang="en-US" sz="1200" dirty="0">
              <a:latin typeface="Times New Roman" panose="02020603050405020304" pitchFamily="18" charset="0"/>
              <a:cs typeface="Times New Roman" panose="02020603050405020304" pitchFamily="18" charset="0"/>
            </a:endParaRPr>
          </a:p>
          <a:p>
            <a:pPr marL="428625" indent="-428625">
              <a:lnSpc>
                <a:spcPct val="170000"/>
              </a:lnSpc>
              <a:buFont typeface="Wingdings" panose="05000000000000000000" pitchFamily="2" charset="2"/>
              <a:buAutoNum type="arabicPeriod"/>
            </a:pPr>
            <a:r>
              <a:rPr lang="en-US" altLang="en-US" sz="1200" b="1" dirty="0">
                <a:solidFill>
                  <a:schemeClr val="tx2"/>
                </a:solidFill>
                <a:latin typeface="Times New Roman" panose="02020603050405020304" pitchFamily="18" charset="0"/>
                <a:cs typeface="Times New Roman" panose="02020603050405020304" pitchFamily="18" charset="0"/>
              </a:rPr>
              <a:t>Right to Equality </a:t>
            </a:r>
          </a:p>
          <a:p>
            <a:pPr marL="428625" indent="-428625">
              <a:lnSpc>
                <a:spcPct val="170000"/>
              </a:lnSpc>
              <a:buFont typeface="Wingdings" panose="05000000000000000000" pitchFamily="2" charset="2"/>
              <a:buAutoNum type="arabicPeriod"/>
            </a:pPr>
            <a:r>
              <a:rPr lang="en-US" altLang="en-US" sz="1200" b="1" dirty="0">
                <a:solidFill>
                  <a:schemeClr val="tx2"/>
                </a:solidFill>
                <a:latin typeface="Times New Roman" panose="02020603050405020304" pitchFamily="18" charset="0"/>
                <a:cs typeface="Times New Roman" panose="02020603050405020304" pitchFamily="18" charset="0"/>
              </a:rPr>
              <a:t>Right to Freedom</a:t>
            </a:r>
          </a:p>
          <a:p>
            <a:pPr marL="428625" indent="-428625">
              <a:lnSpc>
                <a:spcPct val="170000"/>
              </a:lnSpc>
              <a:buFont typeface="Wingdings" panose="05000000000000000000" pitchFamily="2" charset="2"/>
              <a:buAutoNum type="arabicPeriod"/>
            </a:pPr>
            <a:r>
              <a:rPr lang="en-US" altLang="en-US" sz="1200" b="1" dirty="0">
                <a:solidFill>
                  <a:schemeClr val="tx2"/>
                </a:solidFill>
                <a:latin typeface="Times New Roman" panose="02020603050405020304" pitchFamily="18" charset="0"/>
                <a:cs typeface="Times New Roman" panose="02020603050405020304" pitchFamily="18" charset="0"/>
              </a:rPr>
              <a:t>Right against Exploitation</a:t>
            </a:r>
          </a:p>
          <a:p>
            <a:pPr marL="428625" indent="-428625">
              <a:lnSpc>
                <a:spcPct val="170000"/>
              </a:lnSpc>
              <a:buFont typeface="Wingdings" panose="05000000000000000000" pitchFamily="2" charset="2"/>
              <a:buAutoNum type="arabicPeriod"/>
            </a:pPr>
            <a:r>
              <a:rPr lang="en-US" altLang="en-US" sz="1200" b="1" dirty="0">
                <a:solidFill>
                  <a:schemeClr val="tx2"/>
                </a:solidFill>
                <a:latin typeface="Times New Roman" panose="02020603050405020304" pitchFamily="18" charset="0"/>
                <a:cs typeface="Times New Roman" panose="02020603050405020304" pitchFamily="18" charset="0"/>
              </a:rPr>
              <a:t>Cultural and Educational Rights</a:t>
            </a:r>
          </a:p>
          <a:p>
            <a:pPr marL="428625" indent="-428625">
              <a:lnSpc>
                <a:spcPct val="170000"/>
              </a:lnSpc>
              <a:buFont typeface="Wingdings" panose="05000000000000000000" pitchFamily="2" charset="2"/>
              <a:buAutoNum type="arabicPeriod"/>
            </a:pPr>
            <a:r>
              <a:rPr lang="en-US" altLang="en-US" sz="1200" b="1" dirty="0">
                <a:solidFill>
                  <a:schemeClr val="tx2"/>
                </a:solidFill>
                <a:latin typeface="Times New Roman" panose="02020603050405020304" pitchFamily="18" charset="0"/>
                <a:cs typeface="Times New Roman" panose="02020603050405020304" pitchFamily="18" charset="0"/>
              </a:rPr>
              <a:t>Right to Freedom of Religion</a:t>
            </a:r>
          </a:p>
          <a:p>
            <a:pPr marL="428625" indent="-428625">
              <a:lnSpc>
                <a:spcPct val="170000"/>
              </a:lnSpc>
              <a:buFont typeface="Wingdings" panose="05000000000000000000" pitchFamily="2" charset="2"/>
              <a:buAutoNum type="arabicPeriod"/>
            </a:pPr>
            <a:r>
              <a:rPr lang="en-US" altLang="en-US" sz="1200" b="1" dirty="0">
                <a:solidFill>
                  <a:schemeClr val="tx2"/>
                </a:solidFill>
                <a:latin typeface="Times New Roman" panose="02020603050405020304" pitchFamily="18" charset="0"/>
                <a:cs typeface="Times New Roman" panose="02020603050405020304" pitchFamily="18" charset="0"/>
              </a:rPr>
              <a:t>Right to Constitutional Remedies</a:t>
            </a:r>
          </a:p>
          <a:p>
            <a:pPr marL="428625" indent="-428625">
              <a:lnSpc>
                <a:spcPct val="80000"/>
              </a:lnSpc>
              <a:buNone/>
            </a:pPr>
            <a:r>
              <a:rPr lang="en-US" altLang="en-US" sz="1200" dirty="0">
                <a:latin typeface="Times New Roman" panose="02020603050405020304" pitchFamily="18" charset="0"/>
                <a:cs typeface="Times New Roman" panose="02020603050405020304" pitchFamily="18" charset="0"/>
              </a:rPr>
              <a:t>	</a:t>
            </a:r>
          </a:p>
          <a:p>
            <a:pPr marL="428625" indent="-428625" algn="just">
              <a:lnSpc>
                <a:spcPct val="170000"/>
              </a:lnSpc>
              <a:buNone/>
            </a:pPr>
            <a:r>
              <a:rPr lang="en-US" altLang="en-US" sz="1200" dirty="0">
                <a:latin typeface="Times New Roman" panose="02020603050405020304" pitchFamily="18" charset="0"/>
                <a:cs typeface="Times New Roman" panose="02020603050405020304" pitchFamily="18" charset="0"/>
              </a:rPr>
              <a:t>Initially there were seven fundamental rights but </a:t>
            </a:r>
            <a:r>
              <a:rPr lang="en-US" altLang="en-US" sz="1200" b="1" dirty="0">
                <a:solidFill>
                  <a:srgbClr val="CC9900"/>
                </a:solidFill>
                <a:latin typeface="Times New Roman" panose="02020603050405020304" pitchFamily="18" charset="0"/>
                <a:cs typeface="Times New Roman" panose="02020603050405020304" pitchFamily="18" charset="0"/>
              </a:rPr>
              <a:t>Right to Property</a:t>
            </a:r>
            <a:r>
              <a:rPr lang="en-US" altLang="en-US" sz="1200" dirty="0">
                <a:latin typeface="Times New Roman" panose="02020603050405020304" pitchFamily="18" charset="0"/>
                <a:cs typeface="Times New Roman" panose="02020603050405020304" pitchFamily="18" charset="0"/>
              </a:rPr>
              <a:t> was later converted into legal right by the </a:t>
            </a:r>
            <a:r>
              <a:rPr lang="en-US" altLang="en-US" sz="1200" b="1" dirty="0">
                <a:solidFill>
                  <a:srgbClr val="CC9900"/>
                </a:solidFill>
                <a:latin typeface="Times New Roman" panose="02020603050405020304" pitchFamily="18" charset="0"/>
                <a:cs typeface="Times New Roman" panose="02020603050405020304" pitchFamily="18" charset="0"/>
              </a:rPr>
              <a:t>44</a:t>
            </a:r>
            <a:r>
              <a:rPr lang="en-US" altLang="en-US" sz="1200" b="1" baseline="30000" dirty="0">
                <a:solidFill>
                  <a:srgbClr val="CC9900"/>
                </a:solidFill>
                <a:latin typeface="Times New Roman" panose="02020603050405020304" pitchFamily="18" charset="0"/>
                <a:cs typeface="Times New Roman" panose="02020603050405020304" pitchFamily="18" charset="0"/>
              </a:rPr>
              <a:t>th</a:t>
            </a:r>
            <a:r>
              <a:rPr lang="en-US" altLang="en-US" sz="1200" b="1" dirty="0">
                <a:solidFill>
                  <a:srgbClr val="CC9900"/>
                </a:solidFill>
                <a:latin typeface="Times New Roman" panose="02020603050405020304" pitchFamily="18" charset="0"/>
                <a:cs typeface="Times New Roman" panose="02020603050405020304" pitchFamily="18" charset="0"/>
              </a:rPr>
              <a:t> amendment</a:t>
            </a:r>
            <a:r>
              <a:rPr lang="en-US" altLang="en-US" sz="1200" dirty="0">
                <a:latin typeface="Times New Roman" panose="02020603050405020304" pitchFamily="18" charset="0"/>
                <a:cs typeface="Times New Roman" panose="02020603050405020304" pitchFamily="18" charset="0"/>
              </a:rPr>
              <a:t> of the Constitution in 1978</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984F250-5F46-FFFE-96A4-88C99476285E}"/>
              </a:ext>
            </a:extLst>
          </p:cNvPr>
          <p:cNvSpPr>
            <a:spLocks noGrp="1" noChangeArrowheads="1"/>
          </p:cNvSpPr>
          <p:nvPr>
            <p:ph type="title"/>
          </p:nvPr>
        </p:nvSpPr>
        <p:spPr/>
        <p:txBody>
          <a:bodyPr/>
          <a:lstStyle/>
          <a:p>
            <a:pPr eaLnBrk="1" hangingPunct="1"/>
            <a:r>
              <a:rPr lang="en-US" altLang="en-US" sz="2475" b="1" dirty="0">
                <a:latin typeface="Times New Roman" panose="02020603050405020304" pitchFamily="18" charset="0"/>
                <a:cs typeface="Times New Roman" panose="02020603050405020304" pitchFamily="18" charset="0"/>
              </a:rPr>
              <a:t>Directive Principles of State Policies</a:t>
            </a:r>
          </a:p>
        </p:txBody>
      </p:sp>
      <p:sp>
        <p:nvSpPr>
          <p:cNvPr id="8195" name="Rectangle 3">
            <a:extLst>
              <a:ext uri="{FF2B5EF4-FFF2-40B4-BE49-F238E27FC236}">
                <a16:creationId xmlns:a16="http://schemas.microsoft.com/office/drawing/2014/main" id="{401A67C9-A3D9-2520-AF3A-2E6A91788CEF}"/>
              </a:ext>
            </a:extLst>
          </p:cNvPr>
          <p:cNvSpPr>
            <a:spLocks noGrp="1" noChangeArrowheads="1"/>
          </p:cNvSpPr>
          <p:nvPr>
            <p:ph type="body" idx="1"/>
          </p:nvPr>
        </p:nvSpPr>
        <p:spPr/>
        <p:txBody>
          <a:bodyPr/>
          <a:lstStyle/>
          <a:p>
            <a:pPr eaLnBrk="1" hangingPunct="1"/>
            <a:r>
              <a:rPr lang="en-US" altLang="en-US"/>
              <a:t>They come under the </a:t>
            </a:r>
            <a:r>
              <a:rPr lang="en-US" altLang="en-US">
                <a:solidFill>
                  <a:schemeClr val="tx2"/>
                </a:solidFill>
              </a:rPr>
              <a:t>Part IV </a:t>
            </a:r>
            <a:r>
              <a:rPr lang="en-US" altLang="en-US"/>
              <a:t>of the Constitution of India.</a:t>
            </a:r>
          </a:p>
          <a:p>
            <a:pPr eaLnBrk="1" hangingPunct="1"/>
            <a:endParaRPr lang="en-US" altLang="en-US"/>
          </a:p>
          <a:p>
            <a:pPr eaLnBrk="1" hangingPunct="1"/>
            <a:r>
              <a:rPr lang="en-US" altLang="en-US"/>
              <a:t>They are basically instruction to the Government to carry out certain responsibilities.</a:t>
            </a:r>
          </a:p>
          <a:p>
            <a:pPr eaLnBrk="1" hangingPunct="1"/>
            <a:endParaRPr lang="en-US" altLang="en-US"/>
          </a:p>
          <a:p>
            <a:pPr eaLnBrk="1" hangingPunct="1"/>
            <a:r>
              <a:rPr lang="en-US" altLang="en-US"/>
              <a:t>They are non-justifiable.</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58E126C-0F3F-1F65-E47D-77D3EF720FFF}"/>
              </a:ext>
            </a:extLst>
          </p:cNvPr>
          <p:cNvSpPr>
            <a:spLocks noGrp="1" noChangeArrowheads="1"/>
          </p:cNvSpPr>
          <p:nvPr>
            <p:ph type="title"/>
          </p:nvPr>
        </p:nvSpPr>
        <p:spPr/>
        <p:txBody>
          <a:bodyPr/>
          <a:lstStyle/>
          <a:p>
            <a:pPr eaLnBrk="1" hangingPunct="1"/>
            <a:r>
              <a:rPr lang="en-US" altLang="en-US" sz="2850" b="1" dirty="0">
                <a:latin typeface="Times New Roman" panose="02020603050405020304" pitchFamily="18" charset="0"/>
                <a:cs typeface="Times New Roman" panose="02020603050405020304" pitchFamily="18" charset="0"/>
              </a:rPr>
              <a:t>Structure of Union Government</a:t>
            </a:r>
          </a:p>
        </p:txBody>
      </p:sp>
      <p:sp>
        <p:nvSpPr>
          <p:cNvPr id="9219" name="Rectangle 3">
            <a:extLst>
              <a:ext uri="{FF2B5EF4-FFF2-40B4-BE49-F238E27FC236}">
                <a16:creationId xmlns:a16="http://schemas.microsoft.com/office/drawing/2014/main" id="{B91AE618-61C3-DD6D-DD37-3853CE2A2704}"/>
              </a:ext>
            </a:extLst>
          </p:cNvPr>
          <p:cNvSpPr>
            <a:spLocks noGrp="1" noChangeArrowheads="1"/>
          </p:cNvSpPr>
          <p:nvPr>
            <p:ph type="body" idx="1"/>
          </p:nvPr>
        </p:nvSpPr>
        <p:spPr/>
        <p:txBody>
          <a:bodyPr/>
          <a:lstStyle/>
          <a:p>
            <a:pPr eaLnBrk="1" hangingPunct="1"/>
            <a:r>
              <a:rPr lang="en-US" altLang="en-US" sz="1950" b="1" dirty="0"/>
              <a:t>President</a:t>
            </a:r>
          </a:p>
          <a:p>
            <a:pPr lvl="2" eaLnBrk="1" hangingPunct="1"/>
            <a:r>
              <a:rPr lang="en-US" altLang="en-US" sz="1575" dirty="0"/>
              <a:t>He is the constitutional </a:t>
            </a:r>
            <a:r>
              <a:rPr lang="en-US" altLang="en-US" sz="1575" b="1" dirty="0">
                <a:solidFill>
                  <a:schemeClr val="tx2"/>
                </a:solidFill>
              </a:rPr>
              <a:t>Head of the State</a:t>
            </a:r>
            <a:r>
              <a:rPr lang="en-US" altLang="en-US" sz="1575" b="1" dirty="0"/>
              <a:t> </a:t>
            </a:r>
            <a:r>
              <a:rPr lang="en-US" altLang="en-US" sz="1575" dirty="0"/>
              <a:t>and the </a:t>
            </a:r>
            <a:r>
              <a:rPr lang="en-US" altLang="en-US" sz="1575" b="1" dirty="0">
                <a:solidFill>
                  <a:schemeClr val="tx2"/>
                </a:solidFill>
              </a:rPr>
              <a:t>Supreme Commander</a:t>
            </a:r>
            <a:r>
              <a:rPr lang="en-US" altLang="en-US" sz="1575" dirty="0"/>
              <a:t> of the armed forces.</a:t>
            </a:r>
          </a:p>
          <a:p>
            <a:pPr lvl="2" eaLnBrk="1" hangingPunct="1"/>
            <a:r>
              <a:rPr lang="en-US" altLang="en-US" sz="1575" dirty="0"/>
              <a:t>He is elected by an electoral college consisting of the elected members of the State Legislatures and both Houses of the Parliament.</a:t>
            </a:r>
          </a:p>
          <a:p>
            <a:pPr lvl="2" eaLnBrk="1" hangingPunct="1"/>
            <a:r>
              <a:rPr lang="en-US" altLang="en-US" sz="1575" dirty="0"/>
              <a:t>Tenure for the appointment is </a:t>
            </a:r>
            <a:r>
              <a:rPr lang="en-US" altLang="en-US" sz="1575" b="1" dirty="0">
                <a:solidFill>
                  <a:schemeClr val="tx2"/>
                </a:solidFill>
              </a:rPr>
              <a:t>five years</a:t>
            </a:r>
            <a:r>
              <a:rPr lang="en-US" altLang="en-US" sz="1575" dirty="0"/>
              <a:t>.</a:t>
            </a:r>
          </a:p>
          <a:p>
            <a:pPr lvl="2" eaLnBrk="1" hangingPunct="1"/>
            <a:r>
              <a:rPr lang="en-US" altLang="en-US" sz="1575" dirty="0"/>
              <a:t>He can’t be removed from the position except for non-constitutional conduct by </a:t>
            </a:r>
            <a:r>
              <a:rPr lang="en-US" altLang="en-US" sz="1575" b="1" dirty="0"/>
              <a:t>impeachment under Article 61</a:t>
            </a:r>
            <a:r>
              <a:rPr lang="en-US" altLang="en-US" sz="1575" dirty="0"/>
              <a:t>.</a:t>
            </a:r>
          </a:p>
          <a:p>
            <a:pPr lvl="2" eaLnBrk="1" hangingPunct="1"/>
            <a:r>
              <a:rPr lang="en-US" altLang="en-US" sz="1575" dirty="0"/>
              <a:t>He is responsible for the appointment of the Prime Minister, Chief Justice, Governors and other senior officials.</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49D884F6-872E-05C5-9FC9-2CB6E5567214}"/>
              </a:ext>
            </a:extLst>
          </p:cNvPr>
          <p:cNvSpPr>
            <a:spLocks noGrp="1" noChangeArrowheads="1"/>
          </p:cNvSpPr>
          <p:nvPr>
            <p:ph type="body" idx="1"/>
          </p:nvPr>
        </p:nvSpPr>
        <p:spPr/>
        <p:txBody>
          <a:bodyPr/>
          <a:lstStyle/>
          <a:p>
            <a:pPr eaLnBrk="1" hangingPunct="1"/>
            <a:r>
              <a:rPr lang="en-US" altLang="en-US" b="1" dirty="0"/>
              <a:t>Vice- President</a:t>
            </a:r>
          </a:p>
          <a:p>
            <a:pPr lvl="2" eaLnBrk="1" hangingPunct="1"/>
            <a:r>
              <a:rPr lang="en-US" altLang="en-US" dirty="0"/>
              <a:t>He is elected by the electoral college consisting of the members of both Houses of the Parliament.</a:t>
            </a:r>
          </a:p>
          <a:p>
            <a:pPr lvl="2" eaLnBrk="1" hangingPunct="1"/>
            <a:r>
              <a:rPr lang="en-US" altLang="en-US" dirty="0"/>
              <a:t>Tenure is of the period of </a:t>
            </a:r>
            <a:r>
              <a:rPr lang="en-US" altLang="en-US" b="1" dirty="0">
                <a:solidFill>
                  <a:schemeClr val="tx2"/>
                </a:solidFill>
              </a:rPr>
              <a:t>five years</a:t>
            </a:r>
            <a:r>
              <a:rPr lang="en-US" altLang="en-US" dirty="0"/>
              <a:t>.</a:t>
            </a:r>
          </a:p>
          <a:p>
            <a:pPr lvl="2" eaLnBrk="1" hangingPunct="1"/>
            <a:r>
              <a:rPr lang="en-US" altLang="en-US" dirty="0"/>
              <a:t>He is also the </a:t>
            </a:r>
            <a:r>
              <a:rPr lang="en-US" altLang="en-US" b="1" dirty="0">
                <a:solidFill>
                  <a:schemeClr val="tx2"/>
                </a:solidFill>
              </a:rPr>
              <a:t>Ex-Officio Member of the Rajya Sabha </a:t>
            </a:r>
            <a:r>
              <a:rPr lang="en-US" altLang="en-US" dirty="0"/>
              <a:t>(Upper House of the Parliament).</a:t>
            </a:r>
          </a:p>
          <a:p>
            <a:pPr lvl="2" eaLnBrk="1" hangingPunct="1"/>
            <a:r>
              <a:rPr lang="en-US" altLang="en-US" dirty="0"/>
              <a:t>He is to act as the President in case of death, resignation, or when he is unable to discharge his duties due to any reason.</a:t>
            </a:r>
          </a:p>
          <a:p>
            <a:pPr lvl="2" eaLnBrk="1" hangingPunct="1"/>
            <a:r>
              <a:rPr lang="en-US" altLang="en-US" dirty="0"/>
              <a:t>There is as such no job responsibilities specified for the post of Vice – President in the Constitution of India</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E2BAA340-4537-92A5-45F1-634570C8D0A3}"/>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sz="2550" b="1"/>
              <a:t>Prime Minister</a:t>
            </a:r>
          </a:p>
          <a:p>
            <a:pPr eaLnBrk="1" hangingPunct="1"/>
            <a:r>
              <a:rPr lang="en-US" altLang="en-US"/>
              <a:t>Appointed by the President, he is the Head of the Council of Ministers and is the leader of the Party in majority in the Lok Sabha.</a:t>
            </a:r>
          </a:p>
          <a:p>
            <a:pPr eaLnBrk="1" hangingPunct="1"/>
            <a:endParaRPr lang="en-US" altLang="en-US"/>
          </a:p>
          <a:p>
            <a:pPr eaLnBrk="1" hangingPunct="1"/>
            <a:r>
              <a:rPr lang="en-US" altLang="en-US"/>
              <a:t>He is appointed for a period of five years</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E79FF2E-C334-7ECB-A46D-53CB88955066}"/>
              </a:ext>
            </a:extLst>
          </p:cNvPr>
          <p:cNvSpPr>
            <a:spLocks noGrp="1" noChangeArrowheads="1"/>
          </p:cNvSpPr>
          <p:nvPr>
            <p:ph type="title"/>
          </p:nvPr>
        </p:nvSpPr>
        <p:spPr/>
        <p:txBody>
          <a:bodyPr/>
          <a:lstStyle/>
          <a:p>
            <a:pPr eaLnBrk="1" hangingPunct="1"/>
            <a:r>
              <a:rPr lang="en-US" altLang="en-US"/>
              <a:t>The Parliament</a:t>
            </a:r>
          </a:p>
        </p:txBody>
      </p:sp>
      <p:sp>
        <p:nvSpPr>
          <p:cNvPr id="14339" name="Rectangle 3">
            <a:extLst>
              <a:ext uri="{FF2B5EF4-FFF2-40B4-BE49-F238E27FC236}">
                <a16:creationId xmlns:a16="http://schemas.microsoft.com/office/drawing/2014/main" id="{B6262318-89B4-686A-E30E-6DD1A9E101BE}"/>
              </a:ext>
            </a:extLst>
          </p:cNvPr>
          <p:cNvSpPr>
            <a:spLocks noGrp="1" noChangeArrowheads="1"/>
          </p:cNvSpPr>
          <p:nvPr>
            <p:ph type="body" idx="1"/>
          </p:nvPr>
        </p:nvSpPr>
        <p:spPr/>
        <p:txBody>
          <a:bodyPr/>
          <a:lstStyle/>
          <a:p>
            <a:pPr marL="428625" indent="-428625">
              <a:buNone/>
            </a:pPr>
            <a:r>
              <a:rPr lang="en-US" altLang="en-US"/>
              <a:t>	It consists of two houses:</a:t>
            </a:r>
          </a:p>
          <a:p>
            <a:pPr marL="428625" indent="-428625">
              <a:buNone/>
            </a:pPr>
            <a:endParaRPr lang="en-US" altLang="en-US"/>
          </a:p>
          <a:p>
            <a:pPr marL="428625" indent="-428625">
              <a:buFont typeface="Wingdings" panose="05000000000000000000" pitchFamily="2" charset="2"/>
              <a:buAutoNum type="arabicPeriod"/>
            </a:pPr>
            <a:r>
              <a:rPr lang="en-US" altLang="en-US"/>
              <a:t>The Upper House or The Rajya Sabha</a:t>
            </a:r>
          </a:p>
          <a:p>
            <a:pPr marL="428625" indent="-428625">
              <a:buFont typeface="Wingdings" panose="05000000000000000000" pitchFamily="2" charset="2"/>
              <a:buAutoNum type="arabicPeriod"/>
            </a:pPr>
            <a:endParaRPr lang="en-US" altLang="en-US"/>
          </a:p>
          <a:p>
            <a:pPr marL="428625" indent="-428625">
              <a:buFont typeface="Wingdings" panose="05000000000000000000" pitchFamily="2" charset="2"/>
              <a:buAutoNum type="arabicPeriod"/>
            </a:pPr>
            <a:r>
              <a:rPr lang="en-US" altLang="en-US"/>
              <a:t>The Lower House or the Lok Sabha</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3F33F1F-0610-C292-8DC7-DB1BB2E75EDA}"/>
              </a:ext>
            </a:extLst>
          </p:cNvPr>
          <p:cNvSpPr>
            <a:spLocks noGrp="1" noChangeArrowheads="1"/>
          </p:cNvSpPr>
          <p:nvPr>
            <p:ph type="title"/>
          </p:nvPr>
        </p:nvSpPr>
        <p:spPr/>
        <p:txBody>
          <a:bodyPr/>
          <a:lstStyle/>
          <a:p>
            <a:pPr eaLnBrk="1" hangingPunct="1"/>
            <a:r>
              <a:rPr lang="en-US" altLang="en-US"/>
              <a:t>The Lok Sabha</a:t>
            </a:r>
          </a:p>
        </p:txBody>
      </p:sp>
      <p:sp>
        <p:nvSpPr>
          <p:cNvPr id="15363" name="Rectangle 3">
            <a:extLst>
              <a:ext uri="{FF2B5EF4-FFF2-40B4-BE49-F238E27FC236}">
                <a16:creationId xmlns:a16="http://schemas.microsoft.com/office/drawing/2014/main" id="{15136815-7862-F22F-797E-8E502171D229}"/>
              </a:ext>
            </a:extLst>
          </p:cNvPr>
          <p:cNvSpPr>
            <a:spLocks noGrp="1" noChangeArrowheads="1"/>
          </p:cNvSpPr>
          <p:nvPr>
            <p:ph type="body" idx="1"/>
          </p:nvPr>
        </p:nvSpPr>
        <p:spPr/>
        <p:txBody>
          <a:bodyPr/>
          <a:lstStyle/>
          <a:p>
            <a:pPr eaLnBrk="1" hangingPunct="1"/>
            <a:r>
              <a:rPr lang="en-US" altLang="en-US" sz="1950"/>
              <a:t>Also known as Lower House</a:t>
            </a:r>
          </a:p>
          <a:p>
            <a:pPr eaLnBrk="1" hangingPunct="1"/>
            <a:r>
              <a:rPr lang="en-US" altLang="en-US" sz="1950"/>
              <a:t>Consists of members directly elected by the people from the constituencies in various states and Union Territories.</a:t>
            </a:r>
          </a:p>
          <a:p>
            <a:pPr eaLnBrk="1" hangingPunct="1"/>
            <a:r>
              <a:rPr lang="en-US" altLang="en-US" sz="1950"/>
              <a:t>It consists of 552 members, out of which two seats are reserved for Anglo-Indian community which are to be nominated by the President.</a:t>
            </a:r>
          </a:p>
          <a:p>
            <a:pPr eaLnBrk="1" hangingPunct="1"/>
            <a:r>
              <a:rPr lang="en-US" altLang="en-US" sz="1950"/>
              <a:t>The presiding officer is the Speaker who is elected by the members of the Lok Sabha.</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51BB19A-131B-651F-A61A-67F30441ADDD}"/>
              </a:ext>
            </a:extLst>
          </p:cNvPr>
          <p:cNvSpPr>
            <a:spLocks noGrp="1" noChangeArrowheads="1"/>
          </p:cNvSpPr>
          <p:nvPr>
            <p:ph type="title"/>
          </p:nvPr>
        </p:nvSpPr>
        <p:spPr/>
        <p:txBody>
          <a:bodyPr/>
          <a:lstStyle/>
          <a:p>
            <a:pPr eaLnBrk="1" hangingPunct="1"/>
            <a:r>
              <a:rPr lang="en-US" altLang="en-US"/>
              <a:t>The Rajya Sabha</a:t>
            </a:r>
          </a:p>
        </p:txBody>
      </p:sp>
      <p:sp>
        <p:nvSpPr>
          <p:cNvPr id="16387" name="Rectangle 3">
            <a:extLst>
              <a:ext uri="{FF2B5EF4-FFF2-40B4-BE49-F238E27FC236}">
                <a16:creationId xmlns:a16="http://schemas.microsoft.com/office/drawing/2014/main" id="{57172B2A-B2A6-BF19-3B4A-2528DE07E3F0}"/>
              </a:ext>
            </a:extLst>
          </p:cNvPr>
          <p:cNvSpPr>
            <a:spLocks noGrp="1" noChangeArrowheads="1"/>
          </p:cNvSpPr>
          <p:nvPr>
            <p:ph type="body" idx="1"/>
          </p:nvPr>
        </p:nvSpPr>
        <p:spPr/>
        <p:txBody>
          <a:bodyPr/>
          <a:lstStyle/>
          <a:p>
            <a:pPr eaLnBrk="1" hangingPunct="1">
              <a:lnSpc>
                <a:spcPct val="90000"/>
              </a:lnSpc>
            </a:pPr>
            <a:r>
              <a:rPr lang="en-US" altLang="en-US" sz="1950"/>
              <a:t>Also known as the Upper House.</a:t>
            </a:r>
          </a:p>
          <a:p>
            <a:pPr eaLnBrk="1" hangingPunct="1">
              <a:lnSpc>
                <a:spcPct val="90000"/>
              </a:lnSpc>
            </a:pPr>
            <a:r>
              <a:rPr lang="en-US" altLang="en-US" sz="1950"/>
              <a:t>The chairperson is Vice-President of India who is ex-officio.</a:t>
            </a:r>
          </a:p>
          <a:p>
            <a:pPr eaLnBrk="1" hangingPunct="1">
              <a:lnSpc>
                <a:spcPct val="90000"/>
              </a:lnSpc>
            </a:pPr>
            <a:r>
              <a:rPr lang="en-US" altLang="en-US" sz="1950"/>
              <a:t>Rajya Sabha is permanent and cannot be dissolved in any condition.</a:t>
            </a:r>
          </a:p>
          <a:p>
            <a:pPr eaLnBrk="1" hangingPunct="1">
              <a:lnSpc>
                <a:spcPct val="90000"/>
              </a:lnSpc>
            </a:pPr>
            <a:r>
              <a:rPr lang="en-US" altLang="en-US" sz="1950"/>
              <a:t>There are total 250 members in the Rajya Sabha out of which 238 members come through elections from the States and Union Territories and 12 members are nominated by the President of India.</a:t>
            </a:r>
          </a:p>
          <a:p>
            <a:pPr eaLnBrk="1" hangingPunct="1">
              <a:lnSpc>
                <a:spcPct val="90000"/>
              </a:lnSpc>
            </a:pPr>
            <a:r>
              <a:rPr lang="en-US" altLang="en-US" sz="1950"/>
              <a:t>One third of the members of the Rajya Sabha retire every two years.</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71CD7129-864E-A994-9BF1-071BFDB07237}"/>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	</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r>
              <a:rPr lang="en-US" altLang="en-US"/>
              <a:t>	Both, the Lok Sabha and the Rajya Sabha are the grounds for debating, passing the bills, constitutional amendments and other issues pertaining to the welfare of the nation.</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35CC47F-AFC1-F8F3-26DB-6579EC0E515D}"/>
              </a:ext>
            </a:extLst>
          </p:cNvPr>
          <p:cNvSpPr>
            <a:spLocks noGrp="1" noChangeArrowheads="1"/>
          </p:cNvSpPr>
          <p:nvPr>
            <p:ph type="title"/>
          </p:nvPr>
        </p:nvSpPr>
        <p:spPr/>
        <p:txBody>
          <a:bodyPr/>
          <a:lstStyle/>
          <a:p>
            <a:pPr eaLnBrk="1" hangingPunct="1"/>
            <a:r>
              <a:rPr lang="en-US" altLang="en-US"/>
              <a:t>Bills</a:t>
            </a:r>
          </a:p>
        </p:txBody>
      </p:sp>
      <p:sp>
        <p:nvSpPr>
          <p:cNvPr id="18435" name="Rectangle 3">
            <a:extLst>
              <a:ext uri="{FF2B5EF4-FFF2-40B4-BE49-F238E27FC236}">
                <a16:creationId xmlns:a16="http://schemas.microsoft.com/office/drawing/2014/main" id="{9338D761-2F86-C168-6D9D-34AFEAEE8A11}"/>
              </a:ext>
            </a:extLst>
          </p:cNvPr>
          <p:cNvSpPr>
            <a:spLocks noGrp="1" noChangeArrowheads="1"/>
          </p:cNvSpPr>
          <p:nvPr>
            <p:ph type="body" idx="1"/>
          </p:nvPr>
        </p:nvSpPr>
        <p:spPr/>
        <p:txBody>
          <a:bodyPr/>
          <a:lstStyle/>
          <a:p>
            <a:pPr eaLnBrk="1" hangingPunct="1">
              <a:lnSpc>
                <a:spcPct val="90000"/>
              </a:lnSpc>
            </a:pPr>
            <a:r>
              <a:rPr lang="en-US" altLang="en-US"/>
              <a:t>Bills can be said as the proposals that are debated over in the Parliament.</a:t>
            </a:r>
          </a:p>
          <a:p>
            <a:pPr eaLnBrk="1" hangingPunct="1">
              <a:lnSpc>
                <a:spcPct val="90000"/>
              </a:lnSpc>
            </a:pPr>
            <a:r>
              <a:rPr lang="en-US" altLang="en-US"/>
              <a:t>All the ordinary bills can be introduced in either of the two Houses of the Parliament.</a:t>
            </a:r>
          </a:p>
          <a:p>
            <a:pPr eaLnBrk="1" hangingPunct="1">
              <a:lnSpc>
                <a:spcPct val="90000"/>
              </a:lnSpc>
            </a:pPr>
            <a:r>
              <a:rPr lang="en-US" altLang="en-US"/>
              <a:t>They are, if needed, amended and passed by both the Houses, before becoming an Act of Law.</a:t>
            </a:r>
          </a:p>
          <a:p>
            <a:pPr eaLnBrk="1" hangingPunct="1">
              <a:lnSpc>
                <a:spcPct val="90000"/>
              </a:lnSpc>
            </a:pPr>
            <a:r>
              <a:rPr lang="en-US" altLang="en-US"/>
              <a:t>A special category of Bills called  Money Bills can only be introduced in the Lok Sabha.</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95E955D-A97A-63E3-38DC-F2225D6D3FEC}"/>
              </a:ext>
            </a:extLst>
          </p:cNvPr>
          <p:cNvSpPr>
            <a:spLocks noGrp="1" noChangeArrowheads="1"/>
          </p:cNvSpPr>
          <p:nvPr>
            <p:ph type="title"/>
          </p:nvPr>
        </p:nvSpPr>
        <p:spPr/>
        <p:txBody>
          <a:bodyPr/>
          <a:lstStyle/>
          <a:p>
            <a:pPr eaLnBrk="1" hangingPunct="1"/>
            <a:r>
              <a:rPr lang="en-US" altLang="en-US"/>
              <a:t>The Supreme Court of India</a:t>
            </a:r>
          </a:p>
        </p:txBody>
      </p:sp>
      <p:sp>
        <p:nvSpPr>
          <p:cNvPr id="19459" name="Rectangle 3">
            <a:extLst>
              <a:ext uri="{FF2B5EF4-FFF2-40B4-BE49-F238E27FC236}">
                <a16:creationId xmlns:a16="http://schemas.microsoft.com/office/drawing/2014/main" id="{CF300FBF-DC0B-1BA1-A91D-31B8E280C86B}"/>
              </a:ext>
            </a:extLst>
          </p:cNvPr>
          <p:cNvSpPr>
            <a:spLocks noGrp="1" noChangeArrowheads="1"/>
          </p:cNvSpPr>
          <p:nvPr>
            <p:ph type="body" idx="1"/>
          </p:nvPr>
        </p:nvSpPr>
        <p:spPr/>
        <p:txBody>
          <a:bodyPr/>
          <a:lstStyle/>
          <a:p>
            <a:pPr eaLnBrk="1" hangingPunct="1"/>
            <a:r>
              <a:rPr lang="en-US" altLang="en-US"/>
              <a:t>This is the apex judicial body in the country and is situated in Delhi.</a:t>
            </a:r>
          </a:p>
          <a:p>
            <a:pPr eaLnBrk="1" hangingPunct="1"/>
            <a:r>
              <a:rPr lang="en-US" altLang="en-US"/>
              <a:t>It consists of 25 judges and a Chief Justice, who is appointed by the President of India.</a:t>
            </a:r>
          </a:p>
          <a:p>
            <a:pPr eaLnBrk="1" hangingPunct="1"/>
            <a:r>
              <a:rPr lang="en-US" altLang="en-US"/>
              <a:t>The judges of the Supreme Court retires at the age of 65 and cannot be employed in any of the Government establishment, State or Union, after retirement.</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AC47799-8970-DE12-FE26-B773A4AE5F6C}"/>
              </a:ext>
            </a:extLst>
          </p:cNvPr>
          <p:cNvSpPr>
            <a:spLocks noGrp="1" noChangeArrowheads="1"/>
          </p:cNvSpPr>
          <p:nvPr>
            <p:ph type="title"/>
          </p:nvPr>
        </p:nvSpPr>
        <p:spPr/>
        <p:txBody>
          <a:bodyPr/>
          <a:lstStyle/>
          <a:p>
            <a:pPr eaLnBrk="1" hangingPunct="1"/>
            <a:r>
              <a:rPr lang="en-US" altLang="en-US"/>
              <a:t>The Supreme Court</a:t>
            </a:r>
          </a:p>
        </p:txBody>
      </p:sp>
      <p:sp>
        <p:nvSpPr>
          <p:cNvPr id="20483" name="Rectangle 3">
            <a:extLst>
              <a:ext uri="{FF2B5EF4-FFF2-40B4-BE49-F238E27FC236}">
                <a16:creationId xmlns:a16="http://schemas.microsoft.com/office/drawing/2014/main" id="{412AFCD5-E3A5-8437-4C2F-E9EE05EC101B}"/>
              </a:ext>
            </a:extLst>
          </p:cNvPr>
          <p:cNvSpPr>
            <a:spLocks noGrp="1" noChangeArrowheads="1"/>
          </p:cNvSpPr>
          <p:nvPr>
            <p:ph type="body" idx="1"/>
          </p:nvPr>
        </p:nvSpPr>
        <p:spPr/>
        <p:txBody>
          <a:bodyPr/>
          <a:lstStyle/>
          <a:p>
            <a:pPr eaLnBrk="1" hangingPunct="1"/>
            <a:r>
              <a:rPr lang="en-US" altLang="en-US" dirty="0"/>
              <a:t>The main functions of the Supreme Court of India includes solving disputes between the States and the Union Governments, hearing of appeals of various High Courts and any matter pertaining to the law in its opinion.</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83E255F-2105-10E6-C68B-0167578EFD4F}"/>
              </a:ext>
            </a:extLst>
          </p:cNvPr>
          <p:cNvSpPr>
            <a:spLocks noGrp="1" noChangeArrowheads="1"/>
          </p:cNvSpPr>
          <p:nvPr>
            <p:ph type="title"/>
          </p:nvPr>
        </p:nvSpPr>
        <p:spPr/>
        <p:txBody>
          <a:bodyPr/>
          <a:lstStyle/>
          <a:p>
            <a:pPr eaLnBrk="1" hangingPunct="1"/>
            <a:r>
              <a:rPr lang="en-US" altLang="en-US"/>
              <a:t>Other Important Officials</a:t>
            </a:r>
          </a:p>
        </p:txBody>
      </p:sp>
      <p:sp>
        <p:nvSpPr>
          <p:cNvPr id="21507" name="Rectangle 3">
            <a:extLst>
              <a:ext uri="{FF2B5EF4-FFF2-40B4-BE49-F238E27FC236}">
                <a16:creationId xmlns:a16="http://schemas.microsoft.com/office/drawing/2014/main" id="{0FA0E51A-823E-BC12-BD6D-A8FDA86F7131}"/>
              </a:ext>
            </a:extLst>
          </p:cNvPr>
          <p:cNvSpPr>
            <a:spLocks noGrp="1" noChangeArrowheads="1"/>
          </p:cNvSpPr>
          <p:nvPr>
            <p:ph type="body" idx="1"/>
          </p:nvPr>
        </p:nvSpPr>
        <p:spPr/>
        <p:txBody>
          <a:bodyPr/>
          <a:lstStyle/>
          <a:p>
            <a:pPr eaLnBrk="1" hangingPunct="1"/>
            <a:r>
              <a:rPr lang="en-US" altLang="en-US" dirty="0"/>
              <a:t>The Comptroller and Auditor General of India (CAG)</a:t>
            </a:r>
          </a:p>
          <a:p>
            <a:pPr lvl="2" eaLnBrk="1" hangingPunct="1"/>
            <a:r>
              <a:rPr lang="en-US" altLang="en-US" dirty="0"/>
              <a:t>He is appointed by the President of India.</a:t>
            </a:r>
          </a:p>
          <a:p>
            <a:pPr lvl="2" eaLnBrk="1" hangingPunct="1"/>
            <a:r>
              <a:rPr lang="en-US" altLang="en-US" dirty="0"/>
              <a:t>He is responsible for keeping a vigil over the finances of the State and Union Governments and make sure that the money allocated by the voting of the legislature is spent in a fair and judicious manner.</a:t>
            </a:r>
          </a:p>
          <a:p>
            <a:pPr lvl="2" eaLnBrk="1" hangingPunct="1">
              <a:buFont typeface="Wingdings" panose="05000000000000000000" pitchFamily="2" charset="2"/>
              <a:buNone/>
            </a:pPr>
            <a:endParaRPr lang="en-US" altLang="en-US" dirty="0"/>
          </a:p>
          <a:p>
            <a:pPr eaLnBrk="1" hangingPunct="1"/>
            <a:endParaRPr lang="en-US"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7B2830A-FFA9-348E-EBC8-F4AD0644AF54}"/>
              </a:ext>
            </a:extLst>
          </p:cNvPr>
          <p:cNvSpPr>
            <a:spLocks noGrp="1" noChangeArrowheads="1"/>
          </p:cNvSpPr>
          <p:nvPr>
            <p:ph type="title"/>
          </p:nvPr>
        </p:nvSpPr>
        <p:spPr/>
        <p:txBody>
          <a:bodyPr/>
          <a:lstStyle/>
          <a:p>
            <a:pPr eaLnBrk="1" hangingPunct="1"/>
            <a:r>
              <a:rPr lang="en-US" altLang="en-US"/>
              <a:t>The Attorney General of India	</a:t>
            </a:r>
          </a:p>
        </p:txBody>
      </p:sp>
      <p:sp>
        <p:nvSpPr>
          <p:cNvPr id="22531" name="Rectangle 3">
            <a:extLst>
              <a:ext uri="{FF2B5EF4-FFF2-40B4-BE49-F238E27FC236}">
                <a16:creationId xmlns:a16="http://schemas.microsoft.com/office/drawing/2014/main" id="{69736850-1000-159E-8948-07FAA531AF0F}"/>
              </a:ext>
            </a:extLst>
          </p:cNvPr>
          <p:cNvSpPr>
            <a:spLocks noGrp="1" noChangeArrowheads="1"/>
          </p:cNvSpPr>
          <p:nvPr>
            <p:ph type="body" idx="1"/>
          </p:nvPr>
        </p:nvSpPr>
        <p:spPr/>
        <p:txBody>
          <a:bodyPr/>
          <a:lstStyle/>
          <a:p>
            <a:pPr eaLnBrk="1" hangingPunct="1">
              <a:lnSpc>
                <a:spcPct val="90000"/>
              </a:lnSpc>
            </a:pPr>
            <a:r>
              <a:rPr lang="en-US" altLang="en-US" dirty="0"/>
              <a:t>He is appointed by the President of India</a:t>
            </a:r>
          </a:p>
          <a:p>
            <a:pPr eaLnBrk="1" hangingPunct="1">
              <a:lnSpc>
                <a:spcPct val="90000"/>
              </a:lnSpc>
            </a:pPr>
            <a:r>
              <a:rPr lang="en-US" altLang="en-US" dirty="0"/>
              <a:t>He can take part in the proceedings of the Parliament and its committees but do not have voting rights.</a:t>
            </a:r>
          </a:p>
          <a:p>
            <a:pPr eaLnBrk="1" hangingPunct="1">
              <a:lnSpc>
                <a:spcPct val="90000"/>
              </a:lnSpc>
            </a:pPr>
            <a:r>
              <a:rPr lang="en-US" altLang="en-US" dirty="0"/>
              <a:t>He is primarily responsible for giving expert legal advice to the Government of India and other legal tasks assigned to him.</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D9DD5A5-490D-3FF9-782A-232262B8B170}"/>
              </a:ext>
            </a:extLst>
          </p:cNvPr>
          <p:cNvSpPr>
            <a:spLocks noGrp="1" noChangeArrowheads="1"/>
          </p:cNvSpPr>
          <p:nvPr>
            <p:ph type="title"/>
          </p:nvPr>
        </p:nvSpPr>
        <p:spPr/>
        <p:txBody>
          <a:bodyPr/>
          <a:lstStyle/>
          <a:p>
            <a:pPr eaLnBrk="1" hangingPunct="1"/>
            <a:r>
              <a:rPr lang="en-US" altLang="en-US"/>
              <a:t>Governor</a:t>
            </a:r>
          </a:p>
        </p:txBody>
      </p:sp>
      <p:sp>
        <p:nvSpPr>
          <p:cNvPr id="23555" name="Rectangle 3">
            <a:extLst>
              <a:ext uri="{FF2B5EF4-FFF2-40B4-BE49-F238E27FC236}">
                <a16:creationId xmlns:a16="http://schemas.microsoft.com/office/drawing/2014/main" id="{B908580D-398C-EF9E-6484-E74CDF8F57BF}"/>
              </a:ext>
            </a:extLst>
          </p:cNvPr>
          <p:cNvSpPr>
            <a:spLocks noGrp="1" noChangeArrowheads="1"/>
          </p:cNvSpPr>
          <p:nvPr>
            <p:ph type="body" idx="1"/>
          </p:nvPr>
        </p:nvSpPr>
        <p:spPr/>
        <p:txBody>
          <a:bodyPr/>
          <a:lstStyle/>
          <a:p>
            <a:pPr eaLnBrk="1" hangingPunct="1">
              <a:lnSpc>
                <a:spcPct val="80000"/>
              </a:lnSpc>
            </a:pPr>
            <a:r>
              <a:rPr lang="en-US" altLang="en-US" sz="1950"/>
              <a:t>He is the executive head of the State and is appointed by the President.</a:t>
            </a:r>
          </a:p>
          <a:p>
            <a:pPr eaLnBrk="1" hangingPunct="1">
              <a:lnSpc>
                <a:spcPct val="80000"/>
              </a:lnSpc>
            </a:pPr>
            <a:r>
              <a:rPr lang="en-US" altLang="en-US" sz="1950"/>
              <a:t>The tenure for the appointment is 5 yrs.</a:t>
            </a:r>
          </a:p>
          <a:p>
            <a:pPr eaLnBrk="1" hangingPunct="1">
              <a:lnSpc>
                <a:spcPct val="80000"/>
              </a:lnSpc>
            </a:pPr>
            <a:r>
              <a:rPr lang="en-US" altLang="en-US" sz="1950"/>
              <a:t>Major Functions are:</a:t>
            </a:r>
          </a:p>
          <a:p>
            <a:pPr lvl="1" eaLnBrk="1" hangingPunct="1">
              <a:lnSpc>
                <a:spcPct val="80000"/>
              </a:lnSpc>
            </a:pPr>
            <a:r>
              <a:rPr lang="en-US" altLang="en-US" sz="1650"/>
              <a:t>He’s responsible for the appointment of Council of Ministers .</a:t>
            </a:r>
          </a:p>
          <a:p>
            <a:pPr lvl="1" eaLnBrk="1" hangingPunct="1">
              <a:lnSpc>
                <a:spcPct val="80000"/>
              </a:lnSpc>
            </a:pPr>
            <a:r>
              <a:rPr lang="en-US" altLang="en-US" sz="1650"/>
              <a:t>He is responsible for causing the normal or supplementary budgets to be presented each year.</a:t>
            </a:r>
          </a:p>
          <a:p>
            <a:pPr lvl="1" eaLnBrk="1" hangingPunct="1">
              <a:lnSpc>
                <a:spcPct val="80000"/>
              </a:lnSpc>
            </a:pPr>
            <a:r>
              <a:rPr lang="en-US" altLang="en-US" sz="1650"/>
              <a:t>He can also sanction funds out of contingency fund to the government to meet unexpected expenses of the state.</a:t>
            </a:r>
          </a:p>
          <a:p>
            <a:pPr lvl="1" eaLnBrk="1" hangingPunct="1">
              <a:lnSpc>
                <a:spcPct val="80000"/>
              </a:lnSpc>
            </a:pPr>
            <a:r>
              <a:rPr lang="en-US" altLang="en-US" sz="1650"/>
              <a:t>He is responsible for giving the assent to the bills passed by the state legislation, without which they cannot become an Act of Law</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8ACC79E-661A-6B8F-7030-2B47D72C98F5}"/>
              </a:ext>
            </a:extLst>
          </p:cNvPr>
          <p:cNvSpPr>
            <a:spLocks noGrp="1" noChangeArrowheads="1"/>
          </p:cNvSpPr>
          <p:nvPr>
            <p:ph type="title"/>
          </p:nvPr>
        </p:nvSpPr>
        <p:spPr/>
        <p:txBody>
          <a:bodyPr/>
          <a:lstStyle/>
          <a:p>
            <a:pPr eaLnBrk="1" hangingPunct="1"/>
            <a:r>
              <a:rPr lang="en-US" altLang="en-US"/>
              <a:t>Chief Minister</a:t>
            </a:r>
          </a:p>
        </p:txBody>
      </p:sp>
      <p:sp>
        <p:nvSpPr>
          <p:cNvPr id="24579" name="Rectangle 3">
            <a:extLst>
              <a:ext uri="{FF2B5EF4-FFF2-40B4-BE49-F238E27FC236}">
                <a16:creationId xmlns:a16="http://schemas.microsoft.com/office/drawing/2014/main" id="{BBD21E10-542C-2652-F7DF-5B6D7E813007}"/>
              </a:ext>
            </a:extLst>
          </p:cNvPr>
          <p:cNvSpPr>
            <a:spLocks noGrp="1" noChangeArrowheads="1"/>
          </p:cNvSpPr>
          <p:nvPr>
            <p:ph type="body" idx="1"/>
          </p:nvPr>
        </p:nvSpPr>
        <p:spPr/>
        <p:txBody>
          <a:bodyPr/>
          <a:lstStyle/>
          <a:p>
            <a:pPr eaLnBrk="1" hangingPunct="1"/>
            <a:r>
              <a:rPr lang="en-US" altLang="en-US"/>
              <a:t>He’s the real executive of the State administration, and is the leader of the party which is in majority in the State Legislative Assembly, and is appointed by the Governor.</a:t>
            </a:r>
          </a:p>
          <a:p>
            <a:pPr eaLnBrk="1" hangingPunct="1"/>
            <a:r>
              <a:rPr lang="en-US" altLang="en-US"/>
              <a:t>He recommends the name of persons for the council of ministers.</a:t>
            </a:r>
          </a:p>
          <a:p>
            <a:pPr eaLnBrk="1" hangingPunct="1"/>
            <a:r>
              <a:rPr lang="en-US" altLang="en-US"/>
              <a:t>He formulates the administrative and executive policies of the state and presides over the meetings of the cabinet.</a:t>
            </a: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388C-575C-61C9-7CC0-2549D1091F5C}"/>
              </a:ext>
            </a:extLst>
          </p:cNvPr>
          <p:cNvSpPr>
            <a:spLocks noGrp="1"/>
          </p:cNvSpPr>
          <p:nvPr>
            <p:ph type="ctrTitle"/>
          </p:nvPr>
        </p:nvSpPr>
        <p:spPr/>
        <p:txBody>
          <a:bodyPr>
            <a:normAutofit/>
          </a:bodyPr>
          <a:lstStyle/>
          <a:p>
            <a:r>
              <a:rPr lang="en-US" sz="3300" b="1" dirty="0">
                <a:latin typeface="Times New Roman" panose="02020603050405020304" pitchFamily="18" charset="0"/>
                <a:cs typeface="Times New Roman" panose="02020603050405020304" pitchFamily="18" charset="0"/>
              </a:rPr>
              <a:t>PUBLIC SERVICE COMMISSION</a:t>
            </a:r>
            <a:br>
              <a:rPr lang="en-US" sz="3300" b="1" dirty="0">
                <a:latin typeface="Times New Roman" panose="02020603050405020304" pitchFamily="18" charset="0"/>
                <a:cs typeface="Times New Roman" panose="02020603050405020304" pitchFamily="18" charset="0"/>
              </a:rPr>
            </a:br>
            <a:endParaRPr lang="en-US" sz="33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63E9535-41BC-1583-EF12-7522BBB76C51}"/>
              </a:ext>
            </a:extLst>
          </p:cNvPr>
          <p:cNvSpPr>
            <a:spLocks noGrp="1"/>
          </p:cNvSpPr>
          <p:nvPr>
            <p:ph type="subTitle" idx="1"/>
          </p:nvPr>
        </p:nvSpPr>
        <p:spPr/>
        <p:txBody>
          <a:bodyPr>
            <a:normAutofit fontScale="92500" lnSpcReduction="20000"/>
          </a:bodyPr>
          <a:lstStyle/>
          <a:p>
            <a:r>
              <a:rPr lang="en-IN" sz="2100" dirty="0">
                <a:solidFill>
                  <a:schemeClr val="accent5">
                    <a:lumMod val="75000"/>
                  </a:schemeClr>
                </a:solidFill>
                <a:latin typeface="Times New Roman" panose="02020603050405020304" pitchFamily="18" charset="0"/>
                <a:cs typeface="Times New Roman" panose="02020603050405020304" pitchFamily="18" charset="0"/>
              </a:rPr>
              <a:t>Ms. Khushbu Prasad</a:t>
            </a:r>
            <a:br>
              <a:rPr lang="en-IN" sz="2100" dirty="0">
                <a:solidFill>
                  <a:schemeClr val="accent5">
                    <a:lumMod val="75000"/>
                  </a:schemeClr>
                </a:solidFill>
                <a:latin typeface="Times New Roman" panose="02020603050405020304" pitchFamily="18" charset="0"/>
                <a:cs typeface="Times New Roman" panose="02020603050405020304" pitchFamily="18" charset="0"/>
              </a:rPr>
            </a:br>
            <a:r>
              <a:rPr lang="en-IN" sz="2100" dirty="0">
                <a:solidFill>
                  <a:schemeClr val="accent5">
                    <a:lumMod val="75000"/>
                  </a:schemeClr>
                </a:solidFill>
                <a:latin typeface="Times New Roman" panose="02020603050405020304" pitchFamily="18" charset="0"/>
                <a:cs typeface="Times New Roman" panose="02020603050405020304" pitchFamily="18" charset="0"/>
              </a:rPr>
              <a:t>Assistant Professor, Amity Law School, Amity University Patna</a:t>
            </a:r>
            <a:endParaRPr lang="en-US" sz="21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49984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658388-1719-4C83-AA0E-888FF8DEC042}"/>
              </a:ext>
            </a:extLst>
          </p:cNvPr>
          <p:cNvSpPr/>
          <p:nvPr/>
        </p:nvSpPr>
        <p:spPr>
          <a:xfrm>
            <a:off x="818453" y="909001"/>
            <a:ext cx="6127474" cy="4373890"/>
          </a:xfrm>
          <a:prstGeom prst="rect">
            <a:avLst/>
          </a:prstGeom>
          <a:noFill/>
        </p:spPr>
        <p:txBody>
          <a:bodyPr wrap="square" lIns="68580" tIns="34290" rIns="68580" bIns="34290">
            <a:spAutoFit/>
          </a:bodyPr>
          <a:lstStyle/>
          <a:p>
            <a:pPr algn="just">
              <a:lnSpc>
                <a:spcPct val="150000"/>
              </a:lnSpc>
            </a:pPr>
            <a:r>
              <a:rPr lang="en-US" sz="2100" b="1" dirty="0">
                <a:ln w="0"/>
                <a:latin typeface="Times New Roman" panose="02020603050405020304" pitchFamily="18" charset="0"/>
                <a:cs typeface="Times New Roman" panose="02020603050405020304" pitchFamily="18" charset="0"/>
              </a:rPr>
              <a:t>INTRODUCTION</a:t>
            </a:r>
          </a:p>
          <a:p>
            <a:pPr algn="just">
              <a:lnSpc>
                <a:spcPct val="150000"/>
              </a:lnSpc>
            </a:pPr>
            <a:r>
              <a:rPr lang="en-US" sz="2100" b="1" dirty="0">
                <a:ln w="0"/>
                <a:latin typeface="Times New Roman" panose="02020603050405020304" pitchFamily="18" charset="0"/>
                <a:cs typeface="Times New Roman" panose="02020603050405020304" pitchFamily="18" charset="0"/>
              </a:rPr>
              <a:t>COMPOSITION/APPOINTMENTS</a:t>
            </a:r>
          </a:p>
          <a:p>
            <a:pPr algn="just">
              <a:lnSpc>
                <a:spcPct val="150000"/>
              </a:lnSpc>
            </a:pPr>
            <a:r>
              <a:rPr lang="en-US" sz="2100" b="1" dirty="0">
                <a:ln w="0"/>
                <a:latin typeface="Times New Roman" panose="02020603050405020304" pitchFamily="18" charset="0"/>
                <a:cs typeface="Times New Roman" panose="02020603050405020304" pitchFamily="18" charset="0"/>
              </a:rPr>
              <a:t>REMOVAL AND SUSPENSION      </a:t>
            </a:r>
          </a:p>
          <a:p>
            <a:pPr algn="just">
              <a:lnSpc>
                <a:spcPct val="150000"/>
              </a:lnSpc>
            </a:pPr>
            <a:r>
              <a:rPr lang="en-US" sz="2100" b="1" dirty="0">
                <a:ln w="0"/>
                <a:latin typeface="Times New Roman" panose="02020603050405020304" pitchFamily="18" charset="0"/>
                <a:cs typeface="Times New Roman" panose="02020603050405020304" pitchFamily="18" charset="0"/>
              </a:rPr>
              <a:t>POWERS                                          </a:t>
            </a:r>
          </a:p>
          <a:p>
            <a:pPr algn="just">
              <a:lnSpc>
                <a:spcPct val="150000"/>
              </a:lnSpc>
            </a:pPr>
            <a:r>
              <a:rPr lang="en-US" sz="2100" b="1" dirty="0">
                <a:ln w="0"/>
                <a:latin typeface="Times New Roman" panose="02020603050405020304" pitchFamily="18" charset="0"/>
                <a:cs typeface="Times New Roman" panose="02020603050405020304" pitchFamily="18" charset="0"/>
              </a:rPr>
              <a:t>PROHIBITIONS                                  </a:t>
            </a:r>
          </a:p>
          <a:p>
            <a:pPr algn="just">
              <a:lnSpc>
                <a:spcPct val="150000"/>
              </a:lnSpc>
            </a:pPr>
            <a:r>
              <a:rPr lang="en-US" sz="2100" b="1" dirty="0">
                <a:ln w="0"/>
                <a:latin typeface="Times New Roman" panose="02020603050405020304" pitchFamily="18" charset="0"/>
                <a:cs typeface="Times New Roman" panose="02020603050405020304" pitchFamily="18" charset="0"/>
              </a:rPr>
              <a:t>FUNCTIONS                                          </a:t>
            </a:r>
          </a:p>
          <a:p>
            <a:pPr algn="just">
              <a:lnSpc>
                <a:spcPct val="150000"/>
              </a:lnSpc>
            </a:pPr>
            <a:r>
              <a:rPr lang="en-US" sz="2100" b="1" dirty="0">
                <a:ln w="0"/>
                <a:latin typeface="Times New Roman" panose="02020603050405020304" pitchFamily="18" charset="0"/>
                <a:cs typeface="Times New Roman" panose="02020603050405020304" pitchFamily="18" charset="0"/>
              </a:rPr>
              <a:t>ADDITIONAL FUNCTIONS                 </a:t>
            </a:r>
          </a:p>
          <a:p>
            <a:pPr algn="just">
              <a:lnSpc>
                <a:spcPct val="150000"/>
              </a:lnSpc>
            </a:pPr>
            <a:r>
              <a:rPr lang="en-US" sz="2100" b="1" dirty="0">
                <a:ln w="0"/>
                <a:latin typeface="Times New Roman" panose="02020603050405020304" pitchFamily="18" charset="0"/>
                <a:cs typeface="Times New Roman" panose="02020603050405020304" pitchFamily="18" charset="0"/>
              </a:rPr>
              <a:t>EXPENSES                                             </a:t>
            </a:r>
          </a:p>
          <a:p>
            <a:pPr algn="just">
              <a:lnSpc>
                <a:spcPct val="150000"/>
              </a:lnSpc>
            </a:pPr>
            <a:r>
              <a:rPr lang="en-US" sz="2100" b="1" dirty="0">
                <a:ln w="0"/>
                <a:latin typeface="Times New Roman" panose="02020603050405020304" pitchFamily="18" charset="0"/>
                <a:cs typeface="Times New Roman" panose="02020603050405020304" pitchFamily="18" charset="0"/>
              </a:rPr>
              <a:t>REPORTS                                                 </a:t>
            </a:r>
          </a:p>
        </p:txBody>
      </p:sp>
      <p:sp>
        <p:nvSpPr>
          <p:cNvPr id="3" name="Star: 5 Points 2">
            <a:extLst>
              <a:ext uri="{FF2B5EF4-FFF2-40B4-BE49-F238E27FC236}">
                <a16:creationId xmlns:a16="http://schemas.microsoft.com/office/drawing/2014/main" id="{AB88DC0A-2E05-492C-9D85-EFD5E8BD8D6F}"/>
              </a:ext>
            </a:extLst>
          </p:cNvPr>
          <p:cNvSpPr/>
          <p:nvPr/>
        </p:nvSpPr>
        <p:spPr>
          <a:xfrm>
            <a:off x="440077" y="1062202"/>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4" name="Star: 5 Points 3">
            <a:extLst>
              <a:ext uri="{FF2B5EF4-FFF2-40B4-BE49-F238E27FC236}">
                <a16:creationId xmlns:a16="http://schemas.microsoft.com/office/drawing/2014/main" id="{A16F8B05-92E7-473F-B786-58AF16F81048}"/>
              </a:ext>
            </a:extLst>
          </p:cNvPr>
          <p:cNvSpPr/>
          <p:nvPr/>
        </p:nvSpPr>
        <p:spPr>
          <a:xfrm>
            <a:off x="428257" y="1546989"/>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5" name="Star: 5 Points 4">
            <a:extLst>
              <a:ext uri="{FF2B5EF4-FFF2-40B4-BE49-F238E27FC236}">
                <a16:creationId xmlns:a16="http://schemas.microsoft.com/office/drawing/2014/main" id="{0430AA12-339E-4747-B76C-68CC31BBCB26}"/>
              </a:ext>
            </a:extLst>
          </p:cNvPr>
          <p:cNvSpPr/>
          <p:nvPr/>
        </p:nvSpPr>
        <p:spPr>
          <a:xfrm>
            <a:off x="400666" y="4885329"/>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6" name="Star: 5 Points 5">
            <a:extLst>
              <a:ext uri="{FF2B5EF4-FFF2-40B4-BE49-F238E27FC236}">
                <a16:creationId xmlns:a16="http://schemas.microsoft.com/office/drawing/2014/main" id="{2A3DDC8A-EED2-4ADA-9D94-806E2282C766}"/>
              </a:ext>
            </a:extLst>
          </p:cNvPr>
          <p:cNvSpPr/>
          <p:nvPr/>
        </p:nvSpPr>
        <p:spPr>
          <a:xfrm>
            <a:off x="424318" y="4380832"/>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7" name="Star: 5 Points 6">
            <a:extLst>
              <a:ext uri="{FF2B5EF4-FFF2-40B4-BE49-F238E27FC236}">
                <a16:creationId xmlns:a16="http://schemas.microsoft.com/office/drawing/2014/main" id="{CAC37321-86AB-4FBC-A790-AFB4F3BAC142}"/>
              </a:ext>
            </a:extLst>
          </p:cNvPr>
          <p:cNvSpPr/>
          <p:nvPr/>
        </p:nvSpPr>
        <p:spPr>
          <a:xfrm>
            <a:off x="432199" y="3899985"/>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Star: 5 Points 7">
            <a:extLst>
              <a:ext uri="{FF2B5EF4-FFF2-40B4-BE49-F238E27FC236}">
                <a16:creationId xmlns:a16="http://schemas.microsoft.com/office/drawing/2014/main" id="{EC831BC7-F6A0-40A3-AE1C-2F9254825984}"/>
              </a:ext>
            </a:extLst>
          </p:cNvPr>
          <p:cNvSpPr/>
          <p:nvPr/>
        </p:nvSpPr>
        <p:spPr>
          <a:xfrm>
            <a:off x="424315" y="3434909"/>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9" name="Star: 5 Points 8">
            <a:extLst>
              <a:ext uri="{FF2B5EF4-FFF2-40B4-BE49-F238E27FC236}">
                <a16:creationId xmlns:a16="http://schemas.microsoft.com/office/drawing/2014/main" id="{3EDD80C9-F8EC-4136-8FCD-1C6BB8921C06}"/>
              </a:ext>
            </a:extLst>
          </p:cNvPr>
          <p:cNvSpPr/>
          <p:nvPr/>
        </p:nvSpPr>
        <p:spPr>
          <a:xfrm>
            <a:off x="416433" y="2946174"/>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10" name="Star: 5 Points 9">
            <a:extLst>
              <a:ext uri="{FF2B5EF4-FFF2-40B4-BE49-F238E27FC236}">
                <a16:creationId xmlns:a16="http://schemas.microsoft.com/office/drawing/2014/main" id="{E38E113D-C46C-44DB-90A7-BC7E43CDB16F}"/>
              </a:ext>
            </a:extLst>
          </p:cNvPr>
          <p:cNvSpPr/>
          <p:nvPr/>
        </p:nvSpPr>
        <p:spPr>
          <a:xfrm>
            <a:off x="408550" y="2473210"/>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11" name="Star: 5 Points 10">
            <a:extLst>
              <a:ext uri="{FF2B5EF4-FFF2-40B4-BE49-F238E27FC236}">
                <a16:creationId xmlns:a16="http://schemas.microsoft.com/office/drawing/2014/main" id="{90618348-B253-401A-AA02-17C6F9FF6B1D}"/>
              </a:ext>
            </a:extLst>
          </p:cNvPr>
          <p:cNvSpPr/>
          <p:nvPr/>
        </p:nvSpPr>
        <p:spPr>
          <a:xfrm>
            <a:off x="432202" y="1992363"/>
            <a:ext cx="315311" cy="2837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Tree>
    <p:extLst>
      <p:ext uri="{BB962C8B-B14F-4D97-AF65-F5344CB8AC3E}">
        <p14:creationId xmlns:p14="http://schemas.microsoft.com/office/powerpoint/2010/main" val="3070179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1C6118-DFB9-4A77-9591-BE7A4385655E}"/>
              </a:ext>
            </a:extLst>
          </p:cNvPr>
          <p:cNvSpPr txBox="1"/>
          <p:nvPr/>
        </p:nvSpPr>
        <p:spPr>
          <a:xfrm>
            <a:off x="161598" y="868561"/>
            <a:ext cx="8820804" cy="5371535"/>
          </a:xfrm>
          <a:prstGeom prst="rect">
            <a:avLst/>
          </a:prstGeom>
          <a:blipFill dpi="0" rotWithShape="1">
            <a:blip r:embed="rId2">
              <a:alphaModFix amt="0"/>
            </a:blip>
            <a:srcRect/>
            <a:tile tx="0" ty="0" sx="100000" sy="100000" flip="none" algn="tl"/>
          </a:blipFill>
        </p:spPr>
        <p:txBody>
          <a:bodyPr wrap="square">
            <a:spAutoFit/>
          </a:bodyPr>
          <a:lstStyle/>
          <a:p>
            <a:pPr algn="just">
              <a:lnSpc>
                <a:spcPct val="150000"/>
              </a:lnSpc>
            </a:pPr>
            <a:r>
              <a:rPr lang="en-US" sz="2400" b="1" u="sng" dirty="0">
                <a:ln w="0"/>
                <a:solidFill>
                  <a:srgbClr val="0070C0"/>
                </a:solidFill>
                <a:latin typeface="Times New Roman" panose="02020603050405020304" pitchFamily="18" charset="0"/>
                <a:cs typeface="Times New Roman" panose="02020603050405020304" pitchFamily="18" charset="0"/>
              </a:rPr>
              <a:t>INTRODUCTION</a:t>
            </a:r>
          </a:p>
          <a:p>
            <a:pPr algn="just"/>
            <a:endParaRPr lang="en-US" sz="1500" dirty="0">
              <a:ln w="0"/>
              <a:latin typeface="Times New Roman" panose="02020603050405020304" pitchFamily="18" charset="0"/>
              <a:cs typeface="Times New Roman" panose="02020603050405020304" pitchFamily="18" charset="0"/>
            </a:endParaRPr>
          </a:p>
          <a:p>
            <a:pPr algn="just"/>
            <a:r>
              <a:rPr lang="en-US" sz="1650" dirty="0">
                <a:ln w="0"/>
                <a:latin typeface="Times New Roman" panose="02020603050405020304" pitchFamily="18" charset="0"/>
                <a:cs typeface="Times New Roman" panose="02020603050405020304" pitchFamily="18" charset="0"/>
              </a:rPr>
              <a:t>* STATUTORY BODY – CONDUCTS EXAMINATIONS – THREE LEVELS</a:t>
            </a:r>
          </a:p>
          <a:p>
            <a:pPr algn="just">
              <a:lnSpc>
                <a:spcPct val="150000"/>
              </a:lnSpc>
            </a:pPr>
            <a:r>
              <a:rPr lang="en-US" sz="1650" dirty="0">
                <a:ln w="0"/>
                <a:latin typeface="Times New Roman" panose="02020603050405020304" pitchFamily="18" charset="0"/>
                <a:cs typeface="Times New Roman" panose="02020603050405020304" pitchFamily="18" charset="0"/>
              </a:rPr>
              <a:t> </a:t>
            </a:r>
            <a:r>
              <a:rPr lang="en-US" sz="1650" dirty="0" err="1">
                <a:ln w="0"/>
                <a:latin typeface="Times New Roman" panose="02020603050405020304" pitchFamily="18" charset="0"/>
                <a:cs typeface="Times New Roman" panose="02020603050405020304" pitchFamily="18" charset="0"/>
              </a:rPr>
              <a:t>i</a:t>
            </a:r>
            <a:r>
              <a:rPr lang="en-US" sz="1650" dirty="0">
                <a:ln w="0"/>
                <a:latin typeface="Times New Roman" panose="02020603050405020304" pitchFamily="18" charset="0"/>
                <a:cs typeface="Times New Roman" panose="02020603050405020304" pitchFamily="18" charset="0"/>
              </a:rPr>
              <a:t>) UPSC – UNION PUBLIC SERVICE COMMMISSION</a:t>
            </a:r>
          </a:p>
          <a:p>
            <a:pPr algn="just">
              <a:lnSpc>
                <a:spcPct val="150000"/>
              </a:lnSpc>
            </a:pPr>
            <a:r>
              <a:rPr lang="en-US" sz="1650" dirty="0">
                <a:ln w="0"/>
                <a:latin typeface="Times New Roman" panose="02020603050405020304" pitchFamily="18" charset="0"/>
                <a:cs typeface="Times New Roman" panose="02020603050405020304" pitchFamily="18" charset="0"/>
              </a:rPr>
              <a:t>ii) SPSC – STATE PUBLIC SERVICE COMMISSION</a:t>
            </a:r>
          </a:p>
          <a:p>
            <a:pPr algn="just">
              <a:lnSpc>
                <a:spcPct val="150000"/>
              </a:lnSpc>
            </a:pPr>
            <a:r>
              <a:rPr lang="en-US" sz="1650" dirty="0">
                <a:ln w="0"/>
                <a:latin typeface="Times New Roman" panose="02020603050405020304" pitchFamily="18" charset="0"/>
                <a:cs typeface="Times New Roman" panose="02020603050405020304" pitchFamily="18" charset="0"/>
              </a:rPr>
              <a:t>iii) JSPSC – JOINT STATE PUBLIC SERVICE COMMISSION</a:t>
            </a:r>
          </a:p>
          <a:p>
            <a:pPr algn="just">
              <a:lnSpc>
                <a:spcPct val="150000"/>
              </a:lnSpc>
            </a:pPr>
            <a:r>
              <a:rPr lang="en-US" sz="1650" dirty="0">
                <a:ln w="0"/>
                <a:latin typeface="Times New Roman" panose="02020603050405020304" pitchFamily="18" charset="0"/>
                <a:cs typeface="Times New Roman" panose="02020603050405020304" pitchFamily="18" charset="0"/>
              </a:rPr>
              <a:t>* DIRECTLY CREATED BY THE CONSTITUTION.</a:t>
            </a:r>
          </a:p>
          <a:p>
            <a:pPr algn="just">
              <a:lnSpc>
                <a:spcPct val="150000"/>
              </a:lnSpc>
            </a:pPr>
            <a:r>
              <a:rPr lang="en-US" sz="1650" dirty="0">
                <a:ln w="0"/>
                <a:latin typeface="Times New Roman" panose="02020603050405020304" pitchFamily="18" charset="0"/>
                <a:cs typeface="Times New Roman" panose="02020603050405020304" pitchFamily="18" charset="0"/>
              </a:rPr>
              <a:t>* ARTICLE 315 – 323 IN PART XIV OF CONSTITUTION – PROVISIONS</a:t>
            </a:r>
            <a:r>
              <a:rPr lang="en-US" sz="1500" dirty="0">
                <a:ln w="0"/>
                <a:latin typeface="Times New Roman" panose="02020603050405020304" pitchFamily="18" charset="0"/>
                <a:cs typeface="Times New Roman" panose="02020603050405020304" pitchFamily="18" charset="0"/>
              </a:rPr>
              <a:t>.</a:t>
            </a:r>
          </a:p>
          <a:p>
            <a:pPr algn="just"/>
            <a:endParaRPr lang="en-IN" sz="1650" dirty="0">
              <a:latin typeface="Times New Roman" panose="02020603050405020304" pitchFamily="18" charset="0"/>
              <a:cs typeface="Times New Roman" panose="02020603050405020304" pitchFamily="18" charset="0"/>
            </a:endParaRPr>
          </a:p>
          <a:p>
            <a:pPr algn="just"/>
            <a:r>
              <a:rPr lang="en-IN" sz="1650" dirty="0">
                <a:latin typeface="Times New Roman" panose="02020603050405020304" pitchFamily="18" charset="0"/>
                <a:cs typeface="Times New Roman" panose="02020603050405020304" pitchFamily="18" charset="0"/>
              </a:rPr>
              <a:t>* EXAMINATIONS HELD BY UPSC :- </a:t>
            </a:r>
          </a:p>
          <a:p>
            <a:pPr algn="just"/>
            <a:endParaRPr lang="en-IN" sz="1650" dirty="0">
              <a:latin typeface="Times New Roman" panose="02020603050405020304" pitchFamily="18" charset="0"/>
              <a:cs typeface="Times New Roman" panose="02020603050405020304" pitchFamily="18" charset="0"/>
            </a:endParaRPr>
          </a:p>
          <a:p>
            <a:pPr algn="just"/>
            <a:r>
              <a:rPr lang="en-IN" sz="1650" dirty="0">
                <a:latin typeface="Times New Roman" panose="02020603050405020304" pitchFamily="18" charset="0"/>
                <a:cs typeface="Times New Roman" panose="02020603050405020304" pitchFamily="18" charset="0"/>
              </a:rPr>
              <a:t>1. Civil Services Examination</a:t>
            </a:r>
          </a:p>
          <a:p>
            <a:pPr algn="just"/>
            <a:r>
              <a:rPr lang="en-IN" sz="1650" dirty="0">
                <a:latin typeface="Times New Roman" panose="02020603050405020304" pitchFamily="18" charset="0"/>
                <a:cs typeface="Times New Roman" panose="02020603050405020304" pitchFamily="18" charset="0"/>
              </a:rPr>
              <a:t>2. Indian Forest Service Examination</a:t>
            </a:r>
          </a:p>
          <a:p>
            <a:pPr algn="just"/>
            <a:r>
              <a:rPr lang="en-IN" sz="1650" dirty="0">
                <a:latin typeface="Times New Roman" panose="02020603050405020304" pitchFamily="18" charset="0"/>
                <a:cs typeface="Times New Roman" panose="02020603050405020304" pitchFamily="18" charset="0"/>
              </a:rPr>
              <a:t>3. National Defence Academy Examination</a:t>
            </a:r>
          </a:p>
          <a:p>
            <a:pPr algn="just"/>
            <a:r>
              <a:rPr lang="en-IN" sz="1650" dirty="0">
                <a:latin typeface="Times New Roman" panose="02020603050405020304" pitchFamily="18" charset="0"/>
                <a:cs typeface="Times New Roman" panose="02020603050405020304" pitchFamily="18" charset="0"/>
              </a:rPr>
              <a:t>4. Naval Academy Examination</a:t>
            </a:r>
          </a:p>
          <a:p>
            <a:pPr algn="just"/>
            <a:r>
              <a:rPr lang="fr-FR" sz="1650" dirty="0">
                <a:latin typeface="Times New Roman" panose="02020603050405020304" pitchFamily="18" charset="0"/>
                <a:cs typeface="Times New Roman" panose="02020603050405020304" pitchFamily="18" charset="0"/>
              </a:rPr>
              <a:t>5. Central </a:t>
            </a:r>
            <a:r>
              <a:rPr lang="fr-FR" sz="1650" dirty="0" err="1">
                <a:latin typeface="Times New Roman" panose="02020603050405020304" pitchFamily="18" charset="0"/>
                <a:cs typeface="Times New Roman" panose="02020603050405020304" pitchFamily="18" charset="0"/>
              </a:rPr>
              <a:t>Armed</a:t>
            </a:r>
            <a:r>
              <a:rPr lang="fr-FR" sz="1650" dirty="0">
                <a:latin typeface="Times New Roman" panose="02020603050405020304" pitchFamily="18" charset="0"/>
                <a:cs typeface="Times New Roman" panose="02020603050405020304" pitchFamily="18" charset="0"/>
              </a:rPr>
              <a:t> Police Forces (Assistant Commandant) </a:t>
            </a:r>
            <a:r>
              <a:rPr lang="fr-FR" sz="1650" dirty="0" err="1">
                <a:latin typeface="Times New Roman" panose="02020603050405020304" pitchFamily="18" charset="0"/>
                <a:cs typeface="Times New Roman" panose="02020603050405020304" pitchFamily="18" charset="0"/>
              </a:rPr>
              <a:t>Examination</a:t>
            </a:r>
            <a:r>
              <a:rPr lang="fr-FR" sz="1650" dirty="0">
                <a:latin typeface="Times New Roman" panose="02020603050405020304" pitchFamily="18" charset="0"/>
                <a:cs typeface="Times New Roman" panose="02020603050405020304" pitchFamily="18" charset="0"/>
              </a:rPr>
              <a:t>. </a:t>
            </a:r>
          </a:p>
          <a:p>
            <a:pPr algn="just">
              <a:lnSpc>
                <a:spcPct val="150000"/>
              </a:lnSpc>
            </a:pPr>
            <a:endParaRPr lang="en-US" sz="1500" dirty="0">
              <a:ln w="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709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D88178-EC34-48CE-9B3F-8B971E5ACAE8}"/>
              </a:ext>
            </a:extLst>
          </p:cNvPr>
          <p:cNvSpPr txBox="1"/>
          <p:nvPr/>
        </p:nvSpPr>
        <p:spPr>
          <a:xfrm>
            <a:off x="228600" y="857250"/>
            <a:ext cx="4572000" cy="1903278"/>
          </a:xfrm>
          <a:prstGeom prst="rect">
            <a:avLst/>
          </a:prstGeom>
          <a:noFill/>
        </p:spPr>
        <p:txBody>
          <a:bodyPr wrap="square">
            <a:spAutoFit/>
          </a:bodyPr>
          <a:lstStyle/>
          <a:p>
            <a:pPr algn="just">
              <a:lnSpc>
                <a:spcPct val="150000"/>
              </a:lnSpc>
            </a:pPr>
            <a:r>
              <a:rPr lang="en-US" sz="2025" b="1" u="sng" dirty="0">
                <a:ln w="0"/>
                <a:solidFill>
                  <a:srgbClr val="0070C0"/>
                </a:solidFill>
                <a:latin typeface="Times New Roman" panose="02020603050405020304" pitchFamily="18" charset="0"/>
                <a:cs typeface="Times New Roman" panose="02020603050405020304" pitchFamily="18" charset="0"/>
              </a:rPr>
              <a:t>ARTICLE 315</a:t>
            </a:r>
          </a:p>
          <a:p>
            <a:pPr algn="just">
              <a:lnSpc>
                <a:spcPct val="150000"/>
              </a:lnSpc>
            </a:pPr>
            <a:r>
              <a:rPr lang="en-US" sz="1500" dirty="0">
                <a:ln w="0"/>
                <a:latin typeface="Times New Roman" panose="02020603050405020304" pitchFamily="18" charset="0"/>
                <a:cs typeface="Times New Roman" panose="02020603050405020304" pitchFamily="18" charset="0"/>
              </a:rPr>
              <a:t>* ESTABLISHMENT OF UPSC,SPSC AND JPSC.</a:t>
            </a:r>
          </a:p>
          <a:p>
            <a:pPr algn="just">
              <a:lnSpc>
                <a:spcPct val="150000"/>
              </a:lnSpc>
            </a:pPr>
            <a:r>
              <a:rPr lang="en-US" sz="1500" dirty="0">
                <a:ln w="0"/>
                <a:latin typeface="Times New Roman" panose="02020603050405020304" pitchFamily="18" charset="0"/>
                <a:cs typeface="Times New Roman" panose="02020603050405020304" pitchFamily="18" charset="0"/>
              </a:rPr>
              <a:t>UPSC – CENTRAL/ UNION</a:t>
            </a:r>
          </a:p>
          <a:p>
            <a:pPr algn="just">
              <a:lnSpc>
                <a:spcPct val="150000"/>
              </a:lnSpc>
            </a:pPr>
            <a:r>
              <a:rPr lang="en-US" sz="1500" dirty="0">
                <a:ln w="0"/>
                <a:latin typeface="Times New Roman" panose="02020603050405020304" pitchFamily="18" charset="0"/>
                <a:cs typeface="Times New Roman" panose="02020603050405020304" pitchFamily="18" charset="0"/>
              </a:rPr>
              <a:t>SPSC – STATE </a:t>
            </a:r>
          </a:p>
          <a:p>
            <a:pPr algn="just">
              <a:lnSpc>
                <a:spcPct val="150000"/>
              </a:lnSpc>
            </a:pPr>
            <a:r>
              <a:rPr lang="en-US" sz="1500" dirty="0">
                <a:ln w="0"/>
                <a:latin typeface="Times New Roman" panose="02020603050405020304" pitchFamily="18" charset="0"/>
                <a:cs typeface="Times New Roman" panose="02020603050405020304" pitchFamily="18" charset="0"/>
              </a:rPr>
              <a:t>JSPSC – TWO OR MORE STATES.</a:t>
            </a:r>
          </a:p>
        </p:txBody>
      </p:sp>
      <p:sp>
        <p:nvSpPr>
          <p:cNvPr id="4" name="Rectangle 3">
            <a:extLst>
              <a:ext uri="{FF2B5EF4-FFF2-40B4-BE49-F238E27FC236}">
                <a16:creationId xmlns:a16="http://schemas.microsoft.com/office/drawing/2014/main" id="{1A426760-C4EC-49B7-8650-922707B57779}"/>
              </a:ext>
            </a:extLst>
          </p:cNvPr>
          <p:cNvSpPr/>
          <p:nvPr/>
        </p:nvSpPr>
        <p:spPr>
          <a:xfrm>
            <a:off x="228600" y="2967102"/>
            <a:ext cx="8722905" cy="1177245"/>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316 : APPOINTMENTS/COMPOSITION AND TERM OF OFFICE </a:t>
            </a:r>
          </a:p>
          <a:p>
            <a:pPr algn="just"/>
            <a:endParaRPr lang="en-US" sz="1500" dirty="0">
              <a:ln w="0"/>
              <a:latin typeface="Times New Roman" panose="02020603050405020304" pitchFamily="18" charset="0"/>
              <a:cs typeface="Times New Roman" panose="02020603050405020304" pitchFamily="18" charset="0"/>
            </a:endParaRPr>
          </a:p>
          <a:p>
            <a:pPr algn="just"/>
            <a:r>
              <a:rPr lang="en-US" sz="1500" dirty="0">
                <a:ln w="0"/>
                <a:latin typeface="Times New Roman" panose="02020603050405020304" pitchFamily="18" charset="0"/>
                <a:cs typeface="Times New Roman" panose="02020603050405020304" pitchFamily="18" charset="0"/>
              </a:rPr>
              <a:t>                                                                                                     </a:t>
            </a:r>
            <a:r>
              <a:rPr lang="en-US" sz="1650" dirty="0">
                <a:ln w="0"/>
                <a:latin typeface="Times New Roman" panose="02020603050405020304" pitchFamily="18" charset="0"/>
                <a:cs typeface="Times New Roman" panose="02020603050405020304" pitchFamily="18" charset="0"/>
              </a:rPr>
              <a:t> </a:t>
            </a:r>
          </a:p>
        </p:txBody>
      </p:sp>
      <p:sp>
        <p:nvSpPr>
          <p:cNvPr id="5" name="Rectangle: Rounded Corners 4">
            <a:extLst>
              <a:ext uri="{FF2B5EF4-FFF2-40B4-BE49-F238E27FC236}">
                <a16:creationId xmlns:a16="http://schemas.microsoft.com/office/drawing/2014/main" id="{622398A9-BFD4-4AB6-AB13-DD832BD74F76}"/>
              </a:ext>
            </a:extLst>
          </p:cNvPr>
          <p:cNvSpPr/>
          <p:nvPr/>
        </p:nvSpPr>
        <p:spPr>
          <a:xfrm>
            <a:off x="228601" y="3756721"/>
            <a:ext cx="4117284" cy="44726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ln w="0"/>
              <a:solidFill>
                <a:schemeClr val="tx1"/>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a16="http://schemas.microsoft.com/office/drawing/2014/main" id="{39D46B49-5720-49F7-BE43-9513F1FC928B}"/>
              </a:ext>
            </a:extLst>
          </p:cNvPr>
          <p:cNvSpPr/>
          <p:nvPr/>
        </p:nvSpPr>
        <p:spPr>
          <a:xfrm>
            <a:off x="247129" y="3736772"/>
            <a:ext cx="4142352" cy="438582"/>
          </a:xfrm>
          <a:prstGeom prst="rect">
            <a:avLst/>
          </a:prstGeom>
          <a:noFill/>
        </p:spPr>
        <p:txBody>
          <a:bodyPr wrap="none" lIns="68580" tIns="34290" rIns="68580" bIns="34290">
            <a:spAutoFit/>
          </a:bodyPr>
          <a:lstStyle/>
          <a:p>
            <a:pPr algn="ctr"/>
            <a:r>
              <a:rPr lang="en-US" sz="24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a:t>
            </a:r>
            <a:r>
              <a:rPr lang="en-US" sz="24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CHAIRMAN AND OTHER MEMBERS</a:t>
            </a:r>
          </a:p>
        </p:txBody>
      </p:sp>
      <p:cxnSp>
        <p:nvCxnSpPr>
          <p:cNvPr id="8" name="Connector: Elbow 7">
            <a:extLst>
              <a:ext uri="{FF2B5EF4-FFF2-40B4-BE49-F238E27FC236}">
                <a16:creationId xmlns:a16="http://schemas.microsoft.com/office/drawing/2014/main" id="{07D71B9B-18D3-4A1F-93F0-E23AF402AFD5}"/>
              </a:ext>
            </a:extLst>
          </p:cNvPr>
          <p:cNvCxnSpPr>
            <a:cxnSpLocks/>
          </p:cNvCxnSpPr>
          <p:nvPr/>
        </p:nvCxnSpPr>
        <p:spPr>
          <a:xfrm flipV="1">
            <a:off x="4352278" y="3555724"/>
            <a:ext cx="873220" cy="450930"/>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D8256420-F4FA-450F-95E2-CC89F23C549D}"/>
              </a:ext>
            </a:extLst>
          </p:cNvPr>
          <p:cNvSpPr txBox="1"/>
          <p:nvPr/>
        </p:nvSpPr>
        <p:spPr>
          <a:xfrm>
            <a:off x="5352932" y="3875640"/>
            <a:ext cx="3169962" cy="346249"/>
          </a:xfrm>
          <a:prstGeom prst="rect">
            <a:avLst/>
          </a:prstGeom>
          <a:noFill/>
        </p:spPr>
        <p:txBody>
          <a:bodyPr wrap="square">
            <a:spAutoFit/>
          </a:bodyPr>
          <a:lstStyle/>
          <a:p>
            <a:r>
              <a:rPr lang="en-US" sz="1650" dirty="0">
                <a:ln w="0"/>
                <a:latin typeface="Times New Roman" panose="02020603050405020304" pitchFamily="18" charset="0"/>
                <a:cs typeface="Times New Roman" panose="02020603050405020304" pitchFamily="18" charset="0"/>
              </a:rPr>
              <a:t>SPSC FOR STATE – GOVERNOR</a:t>
            </a:r>
            <a:endParaRPr lang="en-IN" sz="1650" dirty="0"/>
          </a:p>
        </p:txBody>
      </p:sp>
      <p:sp>
        <p:nvSpPr>
          <p:cNvPr id="19" name="TextBox 18">
            <a:extLst>
              <a:ext uri="{FF2B5EF4-FFF2-40B4-BE49-F238E27FC236}">
                <a16:creationId xmlns:a16="http://schemas.microsoft.com/office/drawing/2014/main" id="{289B5ACE-0148-49FA-B43D-2218E9E277FB}"/>
              </a:ext>
            </a:extLst>
          </p:cNvPr>
          <p:cNvSpPr txBox="1"/>
          <p:nvPr/>
        </p:nvSpPr>
        <p:spPr>
          <a:xfrm>
            <a:off x="5330475" y="3387024"/>
            <a:ext cx="3361291" cy="346249"/>
          </a:xfrm>
          <a:prstGeom prst="rect">
            <a:avLst/>
          </a:prstGeom>
          <a:noFill/>
        </p:spPr>
        <p:txBody>
          <a:bodyPr wrap="square">
            <a:spAutoFit/>
          </a:bodyPr>
          <a:lstStyle/>
          <a:p>
            <a:r>
              <a:rPr lang="en-US" sz="1650" dirty="0">
                <a:ln w="0"/>
                <a:latin typeface="Times New Roman" panose="02020603050405020304" pitchFamily="18" charset="0"/>
                <a:cs typeface="Times New Roman" panose="02020603050405020304" pitchFamily="18" charset="0"/>
              </a:rPr>
              <a:t>UPSC AND JSPSC – PRESIDENT</a:t>
            </a:r>
            <a:endParaRPr lang="en-IN" sz="1650" dirty="0"/>
          </a:p>
        </p:txBody>
      </p:sp>
      <p:cxnSp>
        <p:nvCxnSpPr>
          <p:cNvPr id="24" name="Straight Arrow Connector 23">
            <a:extLst>
              <a:ext uri="{FF2B5EF4-FFF2-40B4-BE49-F238E27FC236}">
                <a16:creationId xmlns:a16="http://schemas.microsoft.com/office/drawing/2014/main" id="{0B66D52D-DFD1-4EF4-ADE9-24DBB525EC90}"/>
              </a:ext>
            </a:extLst>
          </p:cNvPr>
          <p:cNvCxnSpPr>
            <a:cxnSpLocks/>
          </p:cNvCxnSpPr>
          <p:nvPr/>
        </p:nvCxnSpPr>
        <p:spPr>
          <a:xfrm flipV="1">
            <a:off x="4572000" y="4006653"/>
            <a:ext cx="78093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Rectangle: Rounded Corners 26">
            <a:extLst>
              <a:ext uri="{FF2B5EF4-FFF2-40B4-BE49-F238E27FC236}">
                <a16:creationId xmlns:a16="http://schemas.microsoft.com/office/drawing/2014/main" id="{96134417-F1A5-4B96-8D2A-F01771E7DB1C}"/>
              </a:ext>
            </a:extLst>
          </p:cNvPr>
          <p:cNvSpPr/>
          <p:nvPr/>
        </p:nvSpPr>
        <p:spPr>
          <a:xfrm>
            <a:off x="540971" y="4367391"/>
            <a:ext cx="1111699" cy="44726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ln w="0"/>
              <a:solidFill>
                <a:schemeClr val="tx1"/>
              </a:solidFill>
              <a:effectLst>
                <a:outerShdw blurRad="38100" dist="19050" dir="2700000" algn="tl" rotWithShape="0">
                  <a:schemeClr val="dk1">
                    <a:alpha val="40000"/>
                  </a:schemeClr>
                </a:outerShdw>
              </a:effectLst>
            </a:endParaRPr>
          </a:p>
        </p:txBody>
      </p:sp>
      <p:sp>
        <p:nvSpPr>
          <p:cNvPr id="28" name="Rectangle 27">
            <a:extLst>
              <a:ext uri="{FF2B5EF4-FFF2-40B4-BE49-F238E27FC236}">
                <a16:creationId xmlns:a16="http://schemas.microsoft.com/office/drawing/2014/main" id="{2D9B90DE-275B-4121-A110-B2DF45958555}"/>
              </a:ext>
            </a:extLst>
          </p:cNvPr>
          <p:cNvSpPr/>
          <p:nvPr/>
        </p:nvSpPr>
        <p:spPr>
          <a:xfrm>
            <a:off x="555528" y="4427718"/>
            <a:ext cx="7967366" cy="323165"/>
          </a:xfrm>
          <a:prstGeom prst="rect">
            <a:avLst/>
          </a:prstGeom>
          <a:noFill/>
        </p:spPr>
        <p:txBody>
          <a:bodyPr wrap="square" lIns="68580" tIns="34290" rIns="68580" bIns="34290">
            <a:spAutoFit/>
          </a:bodyPr>
          <a:lstStyle/>
          <a:p>
            <a:pPr algn="just"/>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 YEARS   </a:t>
            </a:r>
            <a:r>
              <a:rPr lang="en-US" sz="165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GOVERNMENT OF INDIA OR GOVERNMENT OF STATE.   </a:t>
            </a:r>
          </a:p>
        </p:txBody>
      </p:sp>
      <p:sp>
        <p:nvSpPr>
          <p:cNvPr id="30" name="Rectangle: Rounded Corners 29">
            <a:extLst>
              <a:ext uri="{FF2B5EF4-FFF2-40B4-BE49-F238E27FC236}">
                <a16:creationId xmlns:a16="http://schemas.microsoft.com/office/drawing/2014/main" id="{067E5B53-A216-48E6-B7E2-9D51588EE673}"/>
              </a:ext>
            </a:extLst>
          </p:cNvPr>
          <p:cNvSpPr/>
          <p:nvPr/>
        </p:nvSpPr>
        <p:spPr>
          <a:xfrm>
            <a:off x="228601" y="4962890"/>
            <a:ext cx="1424069" cy="44726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ln w="0"/>
              <a:solidFill>
                <a:schemeClr val="tx1"/>
              </a:solidFill>
              <a:effectLst>
                <a:outerShdw blurRad="38100" dist="19050" dir="2700000" algn="tl" rotWithShape="0">
                  <a:schemeClr val="dk1">
                    <a:alpha val="40000"/>
                  </a:schemeClr>
                </a:outerShdw>
              </a:effectLst>
            </a:endParaRPr>
          </a:p>
        </p:txBody>
      </p:sp>
      <p:sp>
        <p:nvSpPr>
          <p:cNvPr id="31" name="Rectangle: Rounded Corners 30">
            <a:extLst>
              <a:ext uri="{FF2B5EF4-FFF2-40B4-BE49-F238E27FC236}">
                <a16:creationId xmlns:a16="http://schemas.microsoft.com/office/drawing/2014/main" id="{BC66610B-4965-41B7-BF1D-F81EE5A8A17A}"/>
              </a:ext>
            </a:extLst>
          </p:cNvPr>
          <p:cNvSpPr/>
          <p:nvPr/>
        </p:nvSpPr>
        <p:spPr>
          <a:xfrm>
            <a:off x="4241235" y="4957918"/>
            <a:ext cx="1111697" cy="44726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ln w="0"/>
              <a:solidFill>
                <a:schemeClr val="tx1"/>
              </a:solidFill>
              <a:effectLst>
                <a:outerShdw blurRad="38100" dist="19050" dir="2700000" algn="tl" rotWithShape="0">
                  <a:schemeClr val="dk1">
                    <a:alpha val="40000"/>
                  </a:schemeClr>
                </a:outerShdw>
              </a:effectLst>
            </a:endParaRPr>
          </a:p>
        </p:txBody>
      </p:sp>
      <p:sp>
        <p:nvSpPr>
          <p:cNvPr id="32" name="Rectangle: Rounded Corners 31">
            <a:extLst>
              <a:ext uri="{FF2B5EF4-FFF2-40B4-BE49-F238E27FC236}">
                <a16:creationId xmlns:a16="http://schemas.microsoft.com/office/drawing/2014/main" id="{C9E0C4A9-7227-4683-8962-B6CF41192579}"/>
              </a:ext>
            </a:extLst>
          </p:cNvPr>
          <p:cNvSpPr/>
          <p:nvPr/>
        </p:nvSpPr>
        <p:spPr>
          <a:xfrm>
            <a:off x="6567281" y="4950208"/>
            <a:ext cx="1201234" cy="44726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ln w="0"/>
              <a:solidFill>
                <a:schemeClr val="tx1"/>
              </a:solidFill>
              <a:effectLst>
                <a:outerShdw blurRad="38100" dist="19050" dir="2700000" algn="tl" rotWithShape="0">
                  <a:schemeClr val="dk1">
                    <a:alpha val="40000"/>
                  </a:schemeClr>
                </a:outerShdw>
              </a:effectLst>
            </a:endParaRPr>
          </a:p>
        </p:txBody>
      </p:sp>
      <p:sp>
        <p:nvSpPr>
          <p:cNvPr id="33" name="Rectangle 32">
            <a:extLst>
              <a:ext uri="{FF2B5EF4-FFF2-40B4-BE49-F238E27FC236}">
                <a16:creationId xmlns:a16="http://schemas.microsoft.com/office/drawing/2014/main" id="{E190CBFB-D3AC-4570-B122-1DA396D1E2E1}"/>
              </a:ext>
            </a:extLst>
          </p:cNvPr>
          <p:cNvSpPr/>
          <p:nvPr/>
        </p:nvSpPr>
        <p:spPr>
          <a:xfrm>
            <a:off x="221146" y="4915332"/>
            <a:ext cx="8541515" cy="438582"/>
          </a:xfrm>
          <a:prstGeom prst="rect">
            <a:avLst/>
          </a:prstGeom>
          <a:noFill/>
        </p:spPr>
        <p:txBody>
          <a:bodyPr wrap="square" lIns="68580" tIns="34290" rIns="68580" bIns="34290">
            <a:spAutoFit/>
          </a:bodyPr>
          <a:lstStyle/>
          <a:p>
            <a:pPr algn="just"/>
            <a:r>
              <a:rPr lang="en-US" sz="24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a:t>
            </a:r>
            <a:r>
              <a:rPr lang="en-US" sz="24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 YEARS    </a:t>
            </a:r>
            <a:r>
              <a:rPr lang="en-US" sz="165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HOLD HIS OFFICE </a:t>
            </a:r>
            <a:r>
              <a:rPr lang="en-US" sz="165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OR</a:t>
            </a:r>
            <a:r>
              <a:rPr lang="en-US" sz="165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65 YEARS </a:t>
            </a:r>
            <a:r>
              <a:rPr lang="en-US" sz="165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UPSC ;           </a:t>
            </a:r>
            <a:r>
              <a:rPr lang="en-US" sz="165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62 YEARS   </a:t>
            </a:r>
            <a:r>
              <a:rPr lang="en-US" sz="165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SPSC     </a:t>
            </a:r>
          </a:p>
        </p:txBody>
      </p:sp>
      <p:sp>
        <p:nvSpPr>
          <p:cNvPr id="2" name="Rectangle 1">
            <a:extLst>
              <a:ext uri="{FF2B5EF4-FFF2-40B4-BE49-F238E27FC236}">
                <a16:creationId xmlns:a16="http://schemas.microsoft.com/office/drawing/2014/main" id="{B5327EB7-3514-4F3C-88C2-3E6043AA6756}"/>
              </a:ext>
            </a:extLst>
          </p:cNvPr>
          <p:cNvSpPr/>
          <p:nvPr/>
        </p:nvSpPr>
        <p:spPr>
          <a:xfrm>
            <a:off x="-171607" y="2458548"/>
            <a:ext cx="9487214" cy="692497"/>
          </a:xfrm>
          <a:prstGeom prst="rect">
            <a:avLst/>
          </a:prstGeom>
          <a:noFill/>
        </p:spPr>
        <p:txBody>
          <a:bodyPr wrap="none" lIns="68580" tIns="34290" rIns="68580" bIns="34290">
            <a:spAutoFit/>
          </a:bodyPr>
          <a:lstStyle/>
          <a:p>
            <a:pPr algn="ctr"/>
            <a:r>
              <a:rPr lang="en-US" sz="4050"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535961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6161F3F-6FA5-4884-A6D8-4FBCCF056F8D}"/>
              </a:ext>
            </a:extLst>
          </p:cNvPr>
          <p:cNvSpPr/>
          <p:nvPr/>
        </p:nvSpPr>
        <p:spPr>
          <a:xfrm>
            <a:off x="134178" y="954156"/>
            <a:ext cx="2422663" cy="39508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4" name="Rectangle 3">
            <a:extLst>
              <a:ext uri="{FF2B5EF4-FFF2-40B4-BE49-F238E27FC236}">
                <a16:creationId xmlns:a16="http://schemas.microsoft.com/office/drawing/2014/main" id="{CE86D2F0-1D79-4854-8819-A8FC93EE216E}"/>
              </a:ext>
            </a:extLst>
          </p:cNvPr>
          <p:cNvSpPr/>
          <p:nvPr/>
        </p:nvSpPr>
        <p:spPr>
          <a:xfrm>
            <a:off x="149088" y="901976"/>
            <a:ext cx="10033553" cy="692497"/>
          </a:xfrm>
          <a:prstGeom prst="rect">
            <a:avLst/>
          </a:prstGeom>
          <a:noFill/>
        </p:spPr>
        <p:txBody>
          <a:bodyPr wrap="square" lIns="68580" tIns="34290" rIns="68580" bIns="34290">
            <a:spAutoFit/>
          </a:bodyPr>
          <a:lstStyle/>
          <a:p>
            <a:pPr algn="just"/>
            <a:r>
              <a:rPr lang="en-US" sz="2400" b="1" dirty="0">
                <a:ln w="0"/>
                <a:latin typeface="Times New Roman" panose="02020603050405020304" pitchFamily="18" charset="0"/>
                <a:cs typeface="Times New Roman" panose="02020603050405020304" pitchFamily="18" charset="0"/>
              </a:rPr>
              <a:t>2) (a) </a:t>
            </a:r>
            <a:r>
              <a:rPr lang="en-US" sz="1650" b="1" dirty="0">
                <a:ln w="0"/>
                <a:solidFill>
                  <a:srgbClr val="FF0000"/>
                </a:solidFill>
                <a:latin typeface="Times New Roman" panose="02020603050405020304" pitchFamily="18" charset="0"/>
                <a:cs typeface="Times New Roman" panose="02020603050405020304" pitchFamily="18" charset="0"/>
              </a:rPr>
              <a:t>RESIGNATION</a:t>
            </a:r>
            <a:r>
              <a:rPr lang="en-US" sz="1650" b="1" dirty="0">
                <a:ln w="0"/>
                <a:latin typeface="Times New Roman" panose="02020603050405020304" pitchFamily="18" charset="0"/>
                <a:cs typeface="Times New Roman" panose="02020603050405020304" pitchFamily="18" charset="0"/>
              </a:rPr>
              <a:t>   - BY OWN HANDWRITTEN - UPSC &amp; JSPSC – PRESIDENT</a:t>
            </a:r>
          </a:p>
          <a:p>
            <a:pPr algn="just"/>
            <a:r>
              <a:rPr lang="en-US" sz="1650" b="1" dirty="0">
                <a:ln w="0"/>
                <a:latin typeface="Times New Roman" panose="02020603050405020304" pitchFamily="18" charset="0"/>
                <a:cs typeface="Times New Roman" panose="02020603050405020304" pitchFamily="18" charset="0"/>
              </a:rPr>
              <a:t>                                                                                                 -  SPSC – GOVERNOR OF STATE</a:t>
            </a:r>
          </a:p>
        </p:txBody>
      </p:sp>
      <p:sp>
        <p:nvSpPr>
          <p:cNvPr id="7" name="Rectangle: Rounded Corners 6">
            <a:extLst>
              <a:ext uri="{FF2B5EF4-FFF2-40B4-BE49-F238E27FC236}">
                <a16:creationId xmlns:a16="http://schemas.microsoft.com/office/drawing/2014/main" id="{0BCA10C1-4158-480D-A6C0-8DC8FA8A0B2D}"/>
              </a:ext>
            </a:extLst>
          </p:cNvPr>
          <p:cNvSpPr/>
          <p:nvPr/>
        </p:nvSpPr>
        <p:spPr>
          <a:xfrm>
            <a:off x="141633" y="1873632"/>
            <a:ext cx="2407754" cy="3924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8" name="TextBox 7">
            <a:extLst>
              <a:ext uri="{FF2B5EF4-FFF2-40B4-BE49-F238E27FC236}">
                <a16:creationId xmlns:a16="http://schemas.microsoft.com/office/drawing/2014/main" id="{C8C9ED2A-8735-48BC-91A8-BBD133C42A2C}"/>
              </a:ext>
            </a:extLst>
          </p:cNvPr>
          <p:cNvSpPr txBox="1"/>
          <p:nvPr/>
        </p:nvSpPr>
        <p:spPr>
          <a:xfrm>
            <a:off x="190087" y="1850586"/>
            <a:ext cx="8931551" cy="715581"/>
          </a:xfrm>
          <a:prstGeom prst="rect">
            <a:avLst/>
          </a:prstGeom>
          <a:noFill/>
        </p:spPr>
        <p:txBody>
          <a:bodyPr wrap="square">
            <a:spAutoFit/>
          </a:bodyPr>
          <a:lstStyle/>
          <a:p>
            <a:r>
              <a:rPr lang="en-US" sz="2400" b="1" dirty="0">
                <a:ln w="0"/>
                <a:latin typeface="Times New Roman" panose="02020603050405020304" pitchFamily="18" charset="0"/>
                <a:cs typeface="Times New Roman" panose="02020603050405020304" pitchFamily="18" charset="0"/>
              </a:rPr>
              <a:t>2) (b) </a:t>
            </a:r>
            <a:r>
              <a:rPr lang="en-US" sz="1650" b="1" dirty="0">
                <a:ln w="0"/>
                <a:solidFill>
                  <a:srgbClr val="FF0000"/>
                </a:solidFill>
                <a:latin typeface="Times New Roman" panose="02020603050405020304" pitchFamily="18" charset="0"/>
                <a:cs typeface="Times New Roman" panose="02020603050405020304" pitchFamily="18" charset="0"/>
              </a:rPr>
              <a:t>REMOVAL           </a:t>
            </a:r>
            <a:r>
              <a:rPr lang="en-US" sz="1650" b="1" dirty="0">
                <a:ln w="0"/>
                <a:solidFill>
                  <a:schemeClr val="tx1">
                    <a:lumMod val="95000"/>
                    <a:lumOff val="5000"/>
                  </a:schemeClr>
                </a:solidFill>
                <a:latin typeface="Times New Roman" panose="02020603050405020304" pitchFamily="18" charset="0"/>
                <a:cs typeface="Times New Roman" panose="02020603050405020304" pitchFamily="18" charset="0"/>
              </a:rPr>
              <a:t>- REMOVAL OF MEMBER OF PUBLIC SERVICE COMMISSION</a:t>
            </a:r>
          </a:p>
          <a:p>
            <a:r>
              <a:rPr lang="en-US" sz="1650" b="1" dirty="0">
                <a:ln w="0"/>
                <a:solidFill>
                  <a:schemeClr val="tx1">
                    <a:lumMod val="95000"/>
                    <a:lumOff val="5000"/>
                  </a:schemeClr>
                </a:solidFill>
                <a:latin typeface="Times New Roman" panose="02020603050405020304" pitchFamily="18" charset="0"/>
                <a:cs typeface="Times New Roman" panose="02020603050405020304" pitchFamily="18" charset="0"/>
              </a:rPr>
              <a:t>                                                 UNDER CLAUSE (1) OR (3) OF ARTICLE 317.</a:t>
            </a:r>
          </a:p>
        </p:txBody>
      </p:sp>
      <p:sp>
        <p:nvSpPr>
          <p:cNvPr id="9" name="Rectangle: Rounded Corners 8">
            <a:extLst>
              <a:ext uri="{FF2B5EF4-FFF2-40B4-BE49-F238E27FC236}">
                <a16:creationId xmlns:a16="http://schemas.microsoft.com/office/drawing/2014/main" id="{075A3AF1-BE5A-4B59-B0CA-3759CC145C36}"/>
              </a:ext>
            </a:extLst>
          </p:cNvPr>
          <p:cNvSpPr/>
          <p:nvPr/>
        </p:nvSpPr>
        <p:spPr>
          <a:xfrm>
            <a:off x="134178" y="2951922"/>
            <a:ext cx="4219161" cy="37271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13" name="TextBox 12">
            <a:extLst>
              <a:ext uri="{FF2B5EF4-FFF2-40B4-BE49-F238E27FC236}">
                <a16:creationId xmlns:a16="http://schemas.microsoft.com/office/drawing/2014/main" id="{9F77A9E0-6D32-4511-999C-CEAD4AD5B57B}"/>
              </a:ext>
            </a:extLst>
          </p:cNvPr>
          <p:cNvSpPr txBox="1"/>
          <p:nvPr/>
        </p:nvSpPr>
        <p:spPr>
          <a:xfrm>
            <a:off x="243509" y="3632988"/>
            <a:ext cx="8878128" cy="969496"/>
          </a:xfrm>
          <a:prstGeom prst="rect">
            <a:avLst/>
          </a:prstGeom>
          <a:noFill/>
        </p:spPr>
        <p:txBody>
          <a:bodyPr wrap="square">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317 – REMOVAL AND SUSPENSION OF MEMBER OF P.S.C</a:t>
            </a:r>
            <a:endParaRPr lang="en-US" sz="1650" b="1" u="sng" dirty="0">
              <a:ln w="0"/>
              <a:solidFill>
                <a:srgbClr val="0070C0"/>
              </a:solidFill>
              <a:latin typeface="Times New Roman" panose="02020603050405020304" pitchFamily="18" charset="0"/>
              <a:cs typeface="Times New Roman" panose="02020603050405020304" pitchFamily="18" charset="0"/>
            </a:endParaRPr>
          </a:p>
          <a:p>
            <a:pPr algn="just"/>
            <a:endParaRPr lang="en-US" sz="1650" b="1" u="sng" dirty="0">
              <a:ln w="0"/>
              <a:solidFill>
                <a:srgbClr val="0070C0"/>
              </a:solidFill>
              <a:latin typeface="Times New Roman" panose="02020603050405020304" pitchFamily="18" charset="0"/>
              <a:cs typeface="Times New Roman" panose="02020603050405020304" pitchFamily="18" charset="0"/>
            </a:endParaRPr>
          </a:p>
          <a:p>
            <a:pPr algn="just"/>
            <a:endParaRPr lang="en-US" sz="2025" b="1" u="sng" dirty="0">
              <a:ln w="0"/>
              <a:solidFill>
                <a:srgbClr val="0070C0"/>
              </a:solidFill>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9CDA1C63-CC6A-4E31-A67C-6B626981BC08}"/>
              </a:ext>
            </a:extLst>
          </p:cNvPr>
          <p:cNvSpPr/>
          <p:nvPr/>
        </p:nvSpPr>
        <p:spPr>
          <a:xfrm>
            <a:off x="305628" y="4241525"/>
            <a:ext cx="2243759" cy="4118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14" name="TextBox 13">
            <a:extLst>
              <a:ext uri="{FF2B5EF4-FFF2-40B4-BE49-F238E27FC236}">
                <a16:creationId xmlns:a16="http://schemas.microsoft.com/office/drawing/2014/main" id="{E9FFA10E-3D16-4130-B98D-0BB051F69690}"/>
              </a:ext>
            </a:extLst>
          </p:cNvPr>
          <p:cNvSpPr txBox="1"/>
          <p:nvPr/>
        </p:nvSpPr>
        <p:spPr>
          <a:xfrm>
            <a:off x="305628" y="4233153"/>
            <a:ext cx="8673898" cy="715581"/>
          </a:xfrm>
          <a:prstGeom prst="rect">
            <a:avLst/>
          </a:prstGeom>
          <a:noFill/>
        </p:spPr>
        <p:txBody>
          <a:bodyPr wrap="square">
            <a:spAutoFit/>
          </a:bodyPr>
          <a:lstStyle/>
          <a:p>
            <a:pPr algn="just"/>
            <a:r>
              <a:rPr lang="en-US" sz="2400" b="1" dirty="0">
                <a:ln w="0"/>
                <a:latin typeface="Times New Roman" panose="02020603050405020304" pitchFamily="18" charset="0"/>
                <a:cs typeface="Times New Roman" panose="02020603050405020304" pitchFamily="18" charset="0"/>
              </a:rPr>
              <a:t>1) </a:t>
            </a:r>
            <a:r>
              <a:rPr lang="en-US" sz="1650" b="1" dirty="0">
                <a:ln w="0"/>
                <a:solidFill>
                  <a:srgbClr val="FF0000"/>
                </a:solidFill>
                <a:latin typeface="Times New Roman" panose="02020603050405020304" pitchFamily="18" charset="0"/>
                <a:cs typeface="Times New Roman" panose="02020603050405020304" pitchFamily="18" charset="0"/>
              </a:rPr>
              <a:t>MISBEHAVIOUR     </a:t>
            </a:r>
            <a:r>
              <a:rPr lang="en-US" sz="1650" b="1" dirty="0">
                <a:ln w="0"/>
                <a:latin typeface="Times New Roman" panose="02020603050405020304" pitchFamily="18" charset="0"/>
                <a:cs typeface="Times New Roman" panose="02020603050405020304" pitchFamily="18" charset="0"/>
              </a:rPr>
              <a:t>- GROUND OF REMOVAL OF CHAIRMAN OR OTHER </a:t>
            </a:r>
          </a:p>
          <a:p>
            <a:pPr algn="just"/>
            <a:r>
              <a:rPr lang="en-US" sz="1650" b="1" dirty="0">
                <a:ln w="0"/>
                <a:latin typeface="Times New Roman" panose="02020603050405020304" pitchFamily="18" charset="0"/>
                <a:cs typeface="Times New Roman" panose="02020603050405020304" pitchFamily="18" charset="0"/>
              </a:rPr>
              <a:t>                                              MEMBER OF PUBLIC SERVICE COMMISSION</a:t>
            </a:r>
            <a:endParaRPr lang="en-IN" sz="1650" dirty="0"/>
          </a:p>
        </p:txBody>
      </p:sp>
      <p:sp>
        <p:nvSpPr>
          <p:cNvPr id="15" name="TextBox 14">
            <a:extLst>
              <a:ext uri="{FF2B5EF4-FFF2-40B4-BE49-F238E27FC236}">
                <a16:creationId xmlns:a16="http://schemas.microsoft.com/office/drawing/2014/main" id="{B7A3C126-C64C-415A-9F87-7EBBB2419DB0}"/>
              </a:ext>
            </a:extLst>
          </p:cNvPr>
          <p:cNvSpPr txBox="1"/>
          <p:nvPr/>
        </p:nvSpPr>
        <p:spPr>
          <a:xfrm>
            <a:off x="190087" y="2886058"/>
            <a:ext cx="8732768" cy="461665"/>
          </a:xfrm>
          <a:prstGeom prst="rect">
            <a:avLst/>
          </a:prstGeom>
          <a:noFill/>
        </p:spPr>
        <p:txBody>
          <a:bodyPr wrap="square">
            <a:spAutoFit/>
          </a:bodyPr>
          <a:lstStyle/>
          <a:p>
            <a:r>
              <a:rPr lang="en-US" sz="2400" b="1" dirty="0">
                <a:ln w="0"/>
                <a:solidFill>
                  <a:schemeClr val="tx1">
                    <a:lumMod val="95000"/>
                    <a:lumOff val="5000"/>
                  </a:schemeClr>
                </a:solidFill>
                <a:latin typeface="Times New Roman" panose="02020603050405020304" pitchFamily="18" charset="0"/>
                <a:cs typeface="Times New Roman" panose="02020603050405020304" pitchFamily="18" charset="0"/>
              </a:rPr>
              <a:t>3) </a:t>
            </a:r>
            <a:r>
              <a:rPr lang="en-US" sz="1650" b="1" dirty="0">
                <a:ln w="0"/>
                <a:solidFill>
                  <a:srgbClr val="FF0000"/>
                </a:solidFill>
                <a:latin typeface="Times New Roman" panose="02020603050405020304" pitchFamily="18" charset="0"/>
                <a:cs typeface="Times New Roman" panose="02020603050405020304" pitchFamily="18" charset="0"/>
              </a:rPr>
              <a:t>INELIGIBLE FOR REAPPOINTMENT        </a:t>
            </a:r>
            <a:endParaRPr lang="en-IN" sz="1650" dirty="0">
              <a:solidFill>
                <a:srgbClr val="FF0000"/>
              </a:solidFill>
            </a:endParaRPr>
          </a:p>
        </p:txBody>
      </p:sp>
      <p:sp>
        <p:nvSpPr>
          <p:cNvPr id="16" name="Rectangle: Rounded Corners 15">
            <a:extLst>
              <a:ext uri="{FF2B5EF4-FFF2-40B4-BE49-F238E27FC236}">
                <a16:creationId xmlns:a16="http://schemas.microsoft.com/office/drawing/2014/main" id="{7C953746-7CE5-4968-9AD6-E3C7E1316AE5}"/>
              </a:ext>
            </a:extLst>
          </p:cNvPr>
          <p:cNvSpPr/>
          <p:nvPr/>
        </p:nvSpPr>
        <p:spPr>
          <a:xfrm>
            <a:off x="243510" y="5150038"/>
            <a:ext cx="1940615" cy="4118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17" name="TextBox 16">
            <a:extLst>
              <a:ext uri="{FF2B5EF4-FFF2-40B4-BE49-F238E27FC236}">
                <a16:creationId xmlns:a16="http://schemas.microsoft.com/office/drawing/2014/main" id="{F40FD55D-8AE3-457E-8D0A-D5CA8F94DE79}"/>
              </a:ext>
            </a:extLst>
          </p:cNvPr>
          <p:cNvSpPr txBox="1"/>
          <p:nvPr/>
        </p:nvSpPr>
        <p:spPr>
          <a:xfrm>
            <a:off x="289477" y="5100923"/>
            <a:ext cx="8732768" cy="715581"/>
          </a:xfrm>
          <a:prstGeom prst="rect">
            <a:avLst/>
          </a:prstGeom>
          <a:noFill/>
        </p:spPr>
        <p:txBody>
          <a:bodyPr wrap="square">
            <a:spAutoFit/>
          </a:bodyPr>
          <a:lstStyle/>
          <a:p>
            <a:r>
              <a:rPr lang="en-US" sz="2400" b="1" dirty="0">
                <a:ln w="0"/>
                <a:solidFill>
                  <a:schemeClr val="tx1">
                    <a:lumMod val="95000"/>
                    <a:lumOff val="5000"/>
                  </a:schemeClr>
                </a:solidFill>
                <a:latin typeface="Times New Roman" panose="02020603050405020304" pitchFamily="18" charset="0"/>
                <a:cs typeface="Times New Roman" panose="02020603050405020304" pitchFamily="18" charset="0"/>
              </a:rPr>
              <a:t>2) </a:t>
            </a:r>
            <a:r>
              <a:rPr lang="en-US" sz="1650" b="1" dirty="0">
                <a:ln w="0"/>
                <a:solidFill>
                  <a:srgbClr val="FF0000"/>
                </a:solidFill>
                <a:latin typeface="Times New Roman" panose="02020603050405020304" pitchFamily="18" charset="0"/>
                <a:cs typeface="Times New Roman" panose="02020603050405020304" pitchFamily="18" charset="0"/>
              </a:rPr>
              <a:t>SUSPENSION     </a:t>
            </a:r>
            <a:r>
              <a:rPr lang="en-US" sz="1650" b="1" dirty="0">
                <a:ln w="0"/>
                <a:latin typeface="Times New Roman" panose="02020603050405020304" pitchFamily="18" charset="0"/>
                <a:cs typeface="Times New Roman" panose="02020603050405020304" pitchFamily="18" charset="0"/>
              </a:rPr>
              <a:t>- RECEIPT/ REPORT FROM SUPREME COURT – ORDER FROM</a:t>
            </a:r>
          </a:p>
          <a:p>
            <a:r>
              <a:rPr lang="en-US" sz="1650" b="1" dirty="0">
                <a:ln w="0"/>
                <a:latin typeface="Times New Roman" panose="02020603050405020304" pitchFamily="18" charset="0"/>
                <a:cs typeface="Times New Roman" panose="02020603050405020304" pitchFamily="18" charset="0"/>
              </a:rPr>
              <a:t>                                                                                                                                  PRESIDENT.</a:t>
            </a:r>
            <a:r>
              <a:rPr lang="en-US" sz="1650" b="1" dirty="0">
                <a:ln w="0"/>
                <a:solidFill>
                  <a:srgbClr val="FF0000"/>
                </a:solidFill>
                <a:latin typeface="Times New Roman" panose="02020603050405020304" pitchFamily="18" charset="0"/>
                <a:cs typeface="Times New Roman" panose="02020603050405020304" pitchFamily="18" charset="0"/>
              </a:rPr>
              <a:t>    </a:t>
            </a:r>
            <a:endParaRPr lang="en-IN" sz="1650" dirty="0">
              <a:solidFill>
                <a:srgbClr val="FF0000"/>
              </a:solidFill>
            </a:endParaRPr>
          </a:p>
        </p:txBody>
      </p:sp>
      <p:sp>
        <p:nvSpPr>
          <p:cNvPr id="18" name="Rectangle 17">
            <a:extLst>
              <a:ext uri="{FF2B5EF4-FFF2-40B4-BE49-F238E27FC236}">
                <a16:creationId xmlns:a16="http://schemas.microsoft.com/office/drawing/2014/main" id="{09FA7781-3AFA-4324-832F-EBDC58C669A1}"/>
              </a:ext>
            </a:extLst>
          </p:cNvPr>
          <p:cNvSpPr/>
          <p:nvPr/>
        </p:nvSpPr>
        <p:spPr>
          <a:xfrm>
            <a:off x="-171607" y="3166713"/>
            <a:ext cx="9487214" cy="692497"/>
          </a:xfrm>
          <a:prstGeom prst="rect">
            <a:avLst/>
          </a:prstGeom>
          <a:noFill/>
        </p:spPr>
        <p:txBody>
          <a:bodyPr wrap="none" lIns="68580" tIns="34290" rIns="68580" bIns="34290">
            <a:spAutoFit/>
          </a:bodyPr>
          <a:lstStyle/>
          <a:p>
            <a:pPr algn="ctr"/>
            <a:r>
              <a:rPr lang="en-US" sz="4050"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520605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0D5904B-8B66-4BE2-AA09-975AB7966158}"/>
              </a:ext>
            </a:extLst>
          </p:cNvPr>
          <p:cNvSpPr/>
          <p:nvPr/>
        </p:nvSpPr>
        <p:spPr>
          <a:xfrm>
            <a:off x="260902" y="1110698"/>
            <a:ext cx="1848679" cy="432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3" name="Rectangle 2">
            <a:extLst>
              <a:ext uri="{FF2B5EF4-FFF2-40B4-BE49-F238E27FC236}">
                <a16:creationId xmlns:a16="http://schemas.microsoft.com/office/drawing/2014/main" id="{79060D04-9B83-4C1D-822B-3B668C08DE4D}"/>
              </a:ext>
            </a:extLst>
          </p:cNvPr>
          <p:cNvSpPr/>
          <p:nvPr/>
        </p:nvSpPr>
        <p:spPr>
          <a:xfrm>
            <a:off x="290722" y="1104468"/>
            <a:ext cx="8771282" cy="1454244"/>
          </a:xfrm>
          <a:prstGeom prst="rect">
            <a:avLst/>
          </a:prstGeom>
          <a:noFill/>
        </p:spPr>
        <p:txBody>
          <a:bodyPr wrap="square" lIns="68580" tIns="34290" rIns="68580" bIns="34290">
            <a:spAutoFit/>
          </a:bodyPr>
          <a:lstStyle/>
          <a:p>
            <a:pPr algn="just"/>
            <a:r>
              <a:rPr lang="en-US"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3)</a:t>
            </a:r>
            <a:r>
              <a:rPr lang="en-US" sz="2025"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REMOVAL     </a:t>
            </a:r>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NOTWITHSTANDING ANYTHING IN CLAUSE (1)  CHAIRMAN OR ANY</a:t>
            </a:r>
          </a:p>
          <a:p>
            <a:pPr algn="just"/>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MEMBER CAN BE REMOVED IF THE CASE :- </a:t>
            </a:r>
          </a:p>
          <a:p>
            <a:pPr algn="just"/>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dirty="0">
                <a:ln w="0"/>
                <a:solidFill>
                  <a:srgbClr val="0070C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dirty="0" err="1">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a:t>
            </a:r>
            <a:r>
              <a:rPr lang="en-US" sz="165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ADJUDGED AN INSOLVENT (BANKRUPT)  </a:t>
            </a:r>
          </a:p>
          <a:p>
            <a:pPr algn="just"/>
            <a:r>
              <a:rPr lang="en-US" sz="165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ii) DURING OFFICE TERM – ENGAGES IN OTHER PAID EMPLOYMENT</a:t>
            </a:r>
          </a:p>
          <a:p>
            <a:pPr algn="just"/>
            <a:r>
              <a:rPr lang="en-US" sz="165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iii) UNFIT / INFIRMITY OF MIND OR BODY.</a:t>
            </a:r>
            <a:endParaRPr lang="en-US" sz="2025"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ADBAB7B-F970-4317-9408-F9D8DBF10A0D}"/>
              </a:ext>
            </a:extLst>
          </p:cNvPr>
          <p:cNvSpPr/>
          <p:nvPr/>
        </p:nvSpPr>
        <p:spPr>
          <a:xfrm>
            <a:off x="210548" y="2622650"/>
            <a:ext cx="8722905" cy="1258037"/>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318 : POWERS TO MAKE REGULATIONS TO CONDITIONS OF SERVICE OF MEMBERS AND STAFF OF COMMISSION.</a:t>
            </a:r>
          </a:p>
          <a:p>
            <a:pPr algn="just"/>
            <a:endParaRPr lang="en-US" sz="2025" b="1" u="sng" dirty="0">
              <a:ln w="0"/>
              <a:solidFill>
                <a:srgbClr val="0070C0"/>
              </a:solidFill>
              <a:latin typeface="Times New Roman" panose="02020603050405020304" pitchFamily="18" charset="0"/>
              <a:cs typeface="Times New Roman" panose="02020603050405020304" pitchFamily="18" charset="0"/>
            </a:endParaRPr>
          </a:p>
          <a:p>
            <a:pPr algn="just"/>
            <a:r>
              <a:rPr lang="en-US" sz="1500" dirty="0">
                <a:ln w="0"/>
                <a:latin typeface="Times New Roman" panose="02020603050405020304" pitchFamily="18" charset="0"/>
                <a:cs typeface="Times New Roman" panose="02020603050405020304" pitchFamily="18" charset="0"/>
              </a:rPr>
              <a:t>                                                                                              </a:t>
            </a:r>
            <a:r>
              <a:rPr lang="en-US" sz="1650" dirty="0">
                <a:ln w="0"/>
                <a:latin typeface="Times New Roman" panose="02020603050405020304" pitchFamily="18" charset="0"/>
                <a:cs typeface="Times New Roman" panose="02020603050405020304" pitchFamily="18" charset="0"/>
              </a:rPr>
              <a:t> </a:t>
            </a:r>
          </a:p>
        </p:txBody>
      </p:sp>
      <p:sp>
        <p:nvSpPr>
          <p:cNvPr id="5" name="Rectangle: Rounded Corners 4">
            <a:extLst>
              <a:ext uri="{FF2B5EF4-FFF2-40B4-BE49-F238E27FC236}">
                <a16:creationId xmlns:a16="http://schemas.microsoft.com/office/drawing/2014/main" id="{4A081F8D-834E-4F1C-BCE8-E5E9D96D095A}"/>
              </a:ext>
            </a:extLst>
          </p:cNvPr>
          <p:cNvSpPr/>
          <p:nvPr/>
        </p:nvSpPr>
        <p:spPr>
          <a:xfrm>
            <a:off x="521805" y="3337681"/>
            <a:ext cx="2273576" cy="41931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6" name="Rectangle 5">
            <a:extLst>
              <a:ext uri="{FF2B5EF4-FFF2-40B4-BE49-F238E27FC236}">
                <a16:creationId xmlns:a16="http://schemas.microsoft.com/office/drawing/2014/main" id="{16D25F22-3B85-448E-8AD7-3199BFB40765}"/>
              </a:ext>
            </a:extLst>
          </p:cNvPr>
          <p:cNvSpPr/>
          <p:nvPr/>
        </p:nvSpPr>
        <p:spPr>
          <a:xfrm>
            <a:off x="521805" y="3332095"/>
            <a:ext cx="8331474" cy="1200329"/>
          </a:xfrm>
          <a:prstGeom prst="rect">
            <a:avLst/>
          </a:prstGeom>
          <a:noFill/>
        </p:spPr>
        <p:txBody>
          <a:bodyPr wrap="square" lIns="68580" tIns="34290" rIns="68580" bIns="34290">
            <a:spAutoFit/>
          </a:bodyPr>
          <a:lstStyle/>
          <a:p>
            <a:pPr algn="just"/>
            <a:r>
              <a:rPr lang="en-US"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 </a:t>
            </a:r>
            <a:r>
              <a:rPr lang="en-US" sz="2025"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REGULATIONS   </a:t>
            </a:r>
            <a:r>
              <a:rPr lang="en-US" sz="2025"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TO DETERMINE NUMBER OF MEMBERS AND CONDITIONS                                        </a:t>
            </a:r>
          </a:p>
          <a:p>
            <a:pPr algn="just"/>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OF THE SERVICE IN COMMISSION.</a:t>
            </a:r>
          </a:p>
          <a:p>
            <a:pPr algn="just"/>
            <a:endPar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just"/>
            <a:endPar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9EE68FF7-FB5E-4042-95E5-C3334BB3F9CA}"/>
              </a:ext>
            </a:extLst>
          </p:cNvPr>
          <p:cNvSpPr/>
          <p:nvPr/>
        </p:nvSpPr>
        <p:spPr>
          <a:xfrm>
            <a:off x="3510998" y="2430118"/>
            <a:ext cx="34289" cy="342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9" name="Rectangle: Rounded Corners 8">
            <a:extLst>
              <a:ext uri="{FF2B5EF4-FFF2-40B4-BE49-F238E27FC236}">
                <a16:creationId xmlns:a16="http://schemas.microsoft.com/office/drawing/2014/main" id="{DCF113E2-524F-4B30-B7CF-B4EB582EFB56}"/>
              </a:ext>
            </a:extLst>
          </p:cNvPr>
          <p:cNvSpPr/>
          <p:nvPr/>
        </p:nvSpPr>
        <p:spPr>
          <a:xfrm>
            <a:off x="521805" y="4053590"/>
            <a:ext cx="2273576" cy="4099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sz="1350"/>
          </a:p>
        </p:txBody>
      </p:sp>
      <p:sp>
        <p:nvSpPr>
          <p:cNvPr id="10" name="Rectangle 9">
            <a:extLst>
              <a:ext uri="{FF2B5EF4-FFF2-40B4-BE49-F238E27FC236}">
                <a16:creationId xmlns:a16="http://schemas.microsoft.com/office/drawing/2014/main" id="{C7A1677A-93DB-4C0A-8C97-AA5C5FC5A8F6}"/>
              </a:ext>
            </a:extLst>
          </p:cNvPr>
          <p:cNvSpPr/>
          <p:nvPr/>
        </p:nvSpPr>
        <p:spPr>
          <a:xfrm>
            <a:off x="585856" y="4024998"/>
            <a:ext cx="8023919" cy="692497"/>
          </a:xfrm>
          <a:prstGeom prst="rect">
            <a:avLst/>
          </a:prstGeom>
          <a:noFill/>
        </p:spPr>
        <p:txBody>
          <a:bodyPr wrap="square" lIns="68580" tIns="34290" rIns="68580" bIns="34290">
            <a:spAutoFit/>
          </a:bodyPr>
          <a:lstStyle/>
          <a:p>
            <a:pPr algn="just"/>
            <a:r>
              <a:rPr lang="en-US"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a:t>
            </a:r>
            <a:r>
              <a:rPr lang="en-US" sz="2025"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025"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PROVISIONS      </a:t>
            </a:r>
            <a:r>
              <a:rPr lang="en-US" sz="2025"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WITH RESPECT TO MEMBERS AND THE CONDITIONS OF </a:t>
            </a:r>
          </a:p>
          <a:p>
            <a:pPr algn="just"/>
            <a:r>
              <a:rPr lang="en-US" sz="165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SERVICE IN THE COMMISSION.</a:t>
            </a:r>
            <a:endParaRPr lang="en-US" sz="2025"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4957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AABBEA-9F74-40A0-8CE8-599C7FCE2786}"/>
              </a:ext>
            </a:extLst>
          </p:cNvPr>
          <p:cNvSpPr/>
          <p:nvPr/>
        </p:nvSpPr>
        <p:spPr>
          <a:xfrm>
            <a:off x="121095" y="1034875"/>
            <a:ext cx="8722905" cy="2931572"/>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319 : PROHITIONS AS TO HOLDINGS OF OFFICES BY MEMBERS OF COMMISSION ON CEASING TO BE MEMBERS</a:t>
            </a:r>
          </a:p>
          <a:p>
            <a:pPr algn="just"/>
            <a:r>
              <a:rPr lang="en-US" sz="2400" b="1" dirty="0">
                <a:ln w="0"/>
                <a:solidFill>
                  <a:schemeClr val="tx1">
                    <a:lumMod val="95000"/>
                    <a:lumOff val="5000"/>
                  </a:schemeClr>
                </a:solidFill>
                <a:latin typeface="Times New Roman" panose="02020603050405020304" pitchFamily="18" charset="0"/>
                <a:cs typeface="Times New Roman" panose="02020603050405020304" pitchFamily="18" charset="0"/>
              </a:rPr>
              <a:t>a) </a:t>
            </a:r>
            <a:r>
              <a:rPr lang="en-US" sz="2025" dirty="0">
                <a:ln w="0"/>
                <a:solidFill>
                  <a:srgbClr val="FF0000"/>
                </a:solidFill>
                <a:latin typeface="Times New Roman" panose="02020603050405020304" pitchFamily="18" charset="0"/>
                <a:cs typeface="Times New Roman" panose="02020603050405020304" pitchFamily="18" charset="0"/>
              </a:rPr>
              <a:t>INELIGIBLE –</a:t>
            </a:r>
            <a:r>
              <a:rPr lang="en-US" sz="1650" dirty="0">
                <a:ln w="0"/>
                <a:solidFill>
                  <a:schemeClr val="tx1">
                    <a:lumMod val="95000"/>
                    <a:lumOff val="5000"/>
                  </a:schemeClr>
                </a:solidFill>
                <a:latin typeface="Times New Roman" panose="02020603050405020304" pitchFamily="18" charset="0"/>
                <a:cs typeface="Times New Roman" panose="02020603050405020304" pitchFamily="18" charset="0"/>
              </a:rPr>
              <a:t> FURTHER EMPLOYMENT IN GOVT. OF INDIA OR GOVT. OF STATE.</a:t>
            </a:r>
          </a:p>
          <a:p>
            <a:pPr algn="just"/>
            <a:r>
              <a:rPr lang="en-US" sz="2400" b="1" dirty="0">
                <a:ln w="0"/>
                <a:solidFill>
                  <a:schemeClr val="tx1">
                    <a:lumMod val="95000"/>
                    <a:lumOff val="5000"/>
                  </a:schemeClr>
                </a:solidFill>
                <a:latin typeface="Times New Roman" panose="02020603050405020304" pitchFamily="18" charset="0"/>
                <a:cs typeface="Times New Roman" panose="02020603050405020304" pitchFamily="18" charset="0"/>
              </a:rPr>
              <a:t>b) </a:t>
            </a:r>
            <a:r>
              <a:rPr lang="en-US" sz="2025" dirty="0">
                <a:ln w="0"/>
                <a:solidFill>
                  <a:srgbClr val="FF0000"/>
                </a:solidFill>
                <a:latin typeface="Times New Roman" panose="02020603050405020304" pitchFamily="18" charset="0"/>
                <a:cs typeface="Times New Roman" panose="02020603050405020304" pitchFamily="18" charset="0"/>
              </a:rPr>
              <a:t>CHAIRMAN OF SPSC </a:t>
            </a:r>
            <a:r>
              <a:rPr lang="en-US" sz="1650" dirty="0">
                <a:ln w="0"/>
                <a:latin typeface="Times New Roman" panose="02020603050405020304" pitchFamily="18" charset="0"/>
                <a:cs typeface="Times New Roman" panose="02020603050405020304" pitchFamily="18" charset="0"/>
              </a:rPr>
              <a:t>– ELIGIBLE – AS CHAIRMAN OR MEMBER FOR UPSC AND CHAIRMAN OF ANY OTHER SPSC. </a:t>
            </a:r>
          </a:p>
          <a:p>
            <a:pPr algn="just"/>
            <a:r>
              <a:rPr lang="en-US" sz="2400" b="1" dirty="0">
                <a:ln w="0"/>
                <a:latin typeface="Times New Roman" panose="02020603050405020304" pitchFamily="18" charset="0"/>
                <a:cs typeface="Times New Roman" panose="02020603050405020304" pitchFamily="18" charset="0"/>
              </a:rPr>
              <a:t>c) </a:t>
            </a:r>
            <a:r>
              <a:rPr lang="en-US" sz="2025" dirty="0">
                <a:ln w="0"/>
                <a:solidFill>
                  <a:srgbClr val="FF0000"/>
                </a:solidFill>
                <a:latin typeface="Times New Roman" panose="02020603050405020304" pitchFamily="18" charset="0"/>
                <a:cs typeface="Times New Roman" panose="02020603050405020304" pitchFamily="18" charset="0"/>
              </a:rPr>
              <a:t>MEMBER OTHER THAN CHAIRMAN </a:t>
            </a:r>
            <a:r>
              <a:rPr lang="en-US" sz="1650" dirty="0">
                <a:ln w="0"/>
                <a:latin typeface="Times New Roman" panose="02020603050405020304" pitchFamily="18" charset="0"/>
                <a:cs typeface="Times New Roman" panose="02020603050405020304" pitchFamily="18" charset="0"/>
              </a:rPr>
              <a:t>– UPSC – ELIGIBLE – AS CHAIRMAN OF UPSC OR SPSC. </a:t>
            </a:r>
          </a:p>
          <a:p>
            <a:pPr algn="just"/>
            <a:r>
              <a:rPr lang="en-US" sz="2400" b="1" dirty="0">
                <a:ln w="0"/>
                <a:latin typeface="Times New Roman" panose="02020603050405020304" pitchFamily="18" charset="0"/>
                <a:cs typeface="Times New Roman" panose="02020603050405020304" pitchFamily="18" charset="0"/>
              </a:rPr>
              <a:t>d) </a:t>
            </a:r>
            <a:r>
              <a:rPr lang="en-US" sz="2025" dirty="0">
                <a:ln w="0"/>
                <a:solidFill>
                  <a:srgbClr val="FF0000"/>
                </a:solidFill>
                <a:latin typeface="Times New Roman" panose="02020603050405020304" pitchFamily="18" charset="0"/>
                <a:cs typeface="Times New Roman" panose="02020603050405020304" pitchFamily="18" charset="0"/>
              </a:rPr>
              <a:t>MEMBER OTHER THAN CHAIRMAN </a:t>
            </a:r>
            <a:r>
              <a:rPr lang="en-US" sz="1650" dirty="0">
                <a:ln w="0"/>
                <a:latin typeface="Times New Roman" panose="02020603050405020304" pitchFamily="18" charset="0"/>
                <a:cs typeface="Times New Roman" panose="02020603050405020304" pitchFamily="18" charset="0"/>
              </a:rPr>
              <a:t>– SPSC – ELIGIBLE – AS CHAIRMAN OR ANY MEMBER OF UPSC OR CHAIRMAN OR ANY MEMBER OF SPSC.</a:t>
            </a:r>
            <a:endParaRPr lang="en-US" sz="1650" b="1" dirty="0">
              <a:ln w="0"/>
              <a:latin typeface="Times New Roman" panose="02020603050405020304" pitchFamily="18" charset="0"/>
              <a:cs typeface="Times New Roman" panose="02020603050405020304" pitchFamily="18" charset="0"/>
            </a:endParaRPr>
          </a:p>
        </p:txBody>
      </p:sp>
      <p:pic>
        <p:nvPicPr>
          <p:cNvPr id="1026" name="Picture 2" descr="Dr.KK Khandelwal IAS (@DrKKKhandelwal) | Twitter">
            <a:extLst>
              <a:ext uri="{FF2B5EF4-FFF2-40B4-BE49-F238E27FC236}">
                <a16:creationId xmlns:a16="http://schemas.microsoft.com/office/drawing/2014/main" id="{8D32564E-4E1E-4EE9-B0F7-257D7E07A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760" y="4047711"/>
            <a:ext cx="1958251" cy="17754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A69B7C5-85E7-4BA5-8BC5-36D20D6F7EC8}"/>
              </a:ext>
            </a:extLst>
          </p:cNvPr>
          <p:cNvSpPr/>
          <p:nvPr/>
        </p:nvSpPr>
        <p:spPr>
          <a:xfrm>
            <a:off x="4502718" y="3082752"/>
            <a:ext cx="138564" cy="692497"/>
          </a:xfrm>
          <a:prstGeom prst="rect">
            <a:avLst/>
          </a:prstGeom>
          <a:noFill/>
        </p:spPr>
        <p:txBody>
          <a:bodyPr wrap="none" lIns="68580" tIns="34290" rIns="68580" bIns="34290">
            <a:spAutoFit/>
          </a:bodyPr>
          <a:lstStyle/>
          <a:p>
            <a:pPr algn="ctr"/>
            <a:endParaRPr lang="en-US" sz="4050" dirty="0">
              <a:ln w="0"/>
              <a:effectLst>
                <a:outerShdw blurRad="38100" dist="19050" dir="2700000" algn="tl" rotWithShape="0">
                  <a:schemeClr val="dk1">
                    <a:alpha val="40000"/>
                  </a:schemeClr>
                </a:outerShdw>
              </a:effectLst>
            </a:endParaRPr>
          </a:p>
        </p:txBody>
      </p:sp>
      <p:sp>
        <p:nvSpPr>
          <p:cNvPr id="8" name="TextBox 7">
            <a:extLst>
              <a:ext uri="{FF2B5EF4-FFF2-40B4-BE49-F238E27FC236}">
                <a16:creationId xmlns:a16="http://schemas.microsoft.com/office/drawing/2014/main" id="{E58B64C8-2833-448F-9465-BE58B540796C}"/>
              </a:ext>
            </a:extLst>
          </p:cNvPr>
          <p:cNvSpPr txBox="1"/>
          <p:nvPr/>
        </p:nvSpPr>
        <p:spPr>
          <a:xfrm>
            <a:off x="3448257" y="4290294"/>
            <a:ext cx="5079518" cy="1477328"/>
          </a:xfrm>
          <a:prstGeom prst="rect">
            <a:avLst/>
          </a:prstGeom>
          <a:noFill/>
        </p:spPr>
        <p:txBody>
          <a:bodyPr wrap="square">
            <a:spAutoFit/>
          </a:bodyPr>
          <a:lstStyle/>
          <a:p>
            <a:pPr algn="ctr"/>
            <a:r>
              <a:rPr lang="en-US"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DR. KRISHNA KUMAR KHANDELWAL</a:t>
            </a:r>
          </a:p>
          <a:p>
            <a:pPr algn="ctr"/>
            <a:r>
              <a:rPr lang="en-US" dirty="0">
                <a:ln w="0"/>
                <a:effectLst>
                  <a:outerShdw blurRad="38100" dist="19050" dir="2700000" algn="tl" rotWithShape="0">
                    <a:schemeClr val="dk1">
                      <a:alpha val="40000"/>
                    </a:schemeClr>
                  </a:outerShdw>
                </a:effectLst>
              </a:rPr>
              <a:t>IAS RETD. </a:t>
            </a:r>
            <a:r>
              <a:rPr lang="en-IN" dirty="0">
                <a:latin typeface="-apple-system"/>
              </a:rPr>
              <a:t>Deputy Collector –Faridabad </a:t>
            </a:r>
          </a:p>
          <a:p>
            <a:pPr algn="ctr"/>
            <a:r>
              <a:rPr lang="en-IN" dirty="0">
                <a:ln w="0"/>
                <a:latin typeface="-apple-system"/>
              </a:rPr>
              <a:t>1985 – 2018</a:t>
            </a:r>
          </a:p>
          <a:p>
            <a:pPr algn="ctr"/>
            <a:r>
              <a:rPr lang="en-IN" dirty="0">
                <a:ln w="0"/>
                <a:effectLst>
                  <a:outerShdw blurRad="38100" dist="19050" dir="2700000" algn="tl" rotWithShape="0">
                    <a:schemeClr val="dk1">
                      <a:alpha val="40000"/>
                    </a:schemeClr>
                  </a:outerShdw>
                </a:effectLst>
                <a:latin typeface="-apple-system"/>
              </a:rPr>
              <a:t>AT PRESENT – CHIEF NATIONAL COMMISSIONER  </a:t>
            </a:r>
          </a:p>
          <a:p>
            <a:pPr algn="ctr"/>
            <a:r>
              <a:rPr lang="en-IN" b="1" dirty="0">
                <a:ln w="0"/>
                <a:solidFill>
                  <a:srgbClr val="0070C0"/>
                </a:solidFill>
                <a:effectLst>
                  <a:outerShdw blurRad="38100" dist="19050" dir="2700000" algn="tl" rotWithShape="0">
                    <a:schemeClr val="dk1">
                      <a:alpha val="40000"/>
                    </a:schemeClr>
                  </a:outerShdw>
                </a:effectLst>
                <a:latin typeface="Arial Black" panose="020B0A04020102020204" pitchFamily="34" charset="0"/>
              </a:rPr>
              <a:t>BHARAT SCOUTS AND GUIDES, INDIA</a:t>
            </a:r>
            <a:endParaRPr lang="en-US" b="1" dirty="0">
              <a:ln w="0"/>
              <a:solidFill>
                <a:srgbClr val="0070C0"/>
              </a:solidFill>
              <a:effectLst>
                <a:outerShdw blurRad="38100" dist="19050" dir="2700000" algn="tl" rotWithShape="0">
                  <a:schemeClr val="dk1">
                    <a:alpha val="40000"/>
                  </a:schemeClr>
                </a:outerShdw>
              </a:effectLst>
              <a:latin typeface="Arial Black" panose="020B0A04020102020204" pitchFamily="34" charset="0"/>
            </a:endParaRPr>
          </a:p>
        </p:txBody>
      </p:sp>
    </p:spTree>
    <p:extLst>
      <p:ext uri="{BB962C8B-B14F-4D97-AF65-F5344CB8AC3E}">
        <p14:creationId xmlns:p14="http://schemas.microsoft.com/office/powerpoint/2010/main" val="1358448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B3C536-AF3A-4A86-B74E-82D4EE52D4FC}"/>
              </a:ext>
            </a:extLst>
          </p:cNvPr>
          <p:cNvSpPr/>
          <p:nvPr/>
        </p:nvSpPr>
        <p:spPr>
          <a:xfrm>
            <a:off x="121095" y="1034874"/>
            <a:ext cx="8722905" cy="2412199"/>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320 : FUNCTIONS OF PUBLIC SERVICE COMMISSION</a:t>
            </a:r>
          </a:p>
          <a:p>
            <a:pPr algn="just"/>
            <a:endParaRPr lang="en-US" sz="1650" dirty="0">
              <a:ln w="0"/>
              <a:latin typeface="Times New Roman" panose="02020603050405020304" pitchFamily="18" charset="0"/>
              <a:cs typeface="Times New Roman" panose="02020603050405020304" pitchFamily="18" charset="0"/>
            </a:endParaRP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DUTY OF UPSC, SPSC, JSPSC - CONDUCTING OF EXAMINATIONS FOR THE APPOINTMENTS TO SERVICES OF UNION AND STATES.</a:t>
            </a: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JSPSC – REQUEST TO ASSIST – FRAMING AND OPERATING SCHEMES – SPECIAL QUALIFICATIONS OF CANDIDATES.</a:t>
            </a: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 DUTY OF UPSC – ADVICES PRESIDENT – METHODS OF RECRUITMENT.</a:t>
            </a: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PRINCIPLES – APPOINTMENTS , PROMOTIONS AND TRANSFERS.</a:t>
            </a: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DISCIPLINARY MATTERS – PERSON - UNDER GOVT. OF INDIA OR GOVR. OF STATE. </a:t>
            </a:r>
          </a:p>
        </p:txBody>
      </p:sp>
      <p:sp>
        <p:nvSpPr>
          <p:cNvPr id="3" name="Rectangle 2">
            <a:extLst>
              <a:ext uri="{FF2B5EF4-FFF2-40B4-BE49-F238E27FC236}">
                <a16:creationId xmlns:a16="http://schemas.microsoft.com/office/drawing/2014/main" id="{CBCDBAF6-5DEB-4846-936A-9568F9AD0D99}"/>
              </a:ext>
            </a:extLst>
          </p:cNvPr>
          <p:cNvSpPr/>
          <p:nvPr/>
        </p:nvSpPr>
        <p:spPr>
          <a:xfrm>
            <a:off x="235395" y="3474929"/>
            <a:ext cx="8722905" cy="1142620"/>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321 : ADDITIONAL FUNCTIONS</a:t>
            </a:r>
          </a:p>
          <a:p>
            <a:pPr algn="just"/>
            <a:endParaRPr lang="en-US" sz="1650" dirty="0">
              <a:ln w="0"/>
              <a:latin typeface="Times New Roman" panose="02020603050405020304" pitchFamily="18" charset="0"/>
              <a:cs typeface="Times New Roman" panose="02020603050405020304" pitchFamily="18" charset="0"/>
            </a:endParaRP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BY ACT OF PARLIAMENT – LEGISTURE – ADDITIONAL POWERS – EXCERCISED – WITH RESPECT TO SERVICES OF UNION , STATE, LOCAL AUTHORITY.</a:t>
            </a:r>
          </a:p>
        </p:txBody>
      </p:sp>
    </p:spTree>
    <p:extLst>
      <p:ext uri="{BB962C8B-B14F-4D97-AF65-F5344CB8AC3E}">
        <p14:creationId xmlns:p14="http://schemas.microsoft.com/office/powerpoint/2010/main" val="3506300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91D71E-5CA3-4546-9DA7-5D4048394F67}"/>
              </a:ext>
            </a:extLst>
          </p:cNvPr>
          <p:cNvSpPr/>
          <p:nvPr/>
        </p:nvSpPr>
        <p:spPr>
          <a:xfrm>
            <a:off x="210548" y="1037357"/>
            <a:ext cx="8722905" cy="1396536"/>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322 : EXPENSES OF PUBLIC SERVICE COMMISSION  </a:t>
            </a:r>
          </a:p>
          <a:p>
            <a:pPr algn="just"/>
            <a:endParaRPr lang="en-US" sz="1650" dirty="0">
              <a:ln w="0"/>
              <a:latin typeface="Times New Roman" panose="02020603050405020304" pitchFamily="18" charset="0"/>
              <a:cs typeface="Times New Roman" panose="02020603050405020304" pitchFamily="18" charset="0"/>
            </a:endParaRPr>
          </a:p>
          <a:p>
            <a:pPr marL="257175" indent="-257175" algn="just">
              <a:buFont typeface="Arial" panose="020B0604020202020204" pitchFamily="34" charset="0"/>
              <a:buChar char="•"/>
            </a:pPr>
            <a:r>
              <a:rPr lang="en-US" sz="1650" dirty="0">
                <a:ln w="0"/>
                <a:latin typeface="Times New Roman" panose="02020603050405020304" pitchFamily="18" charset="0"/>
                <a:cs typeface="Times New Roman" panose="02020603050405020304" pitchFamily="18" charset="0"/>
              </a:rPr>
              <a:t>EXPENSES OF UPSC OR SPSC – SALARIES, PENSIONS – PAYABLE TO MEMBERS OR STAFF OF COMMISSION – CHARGED – CONSOLIDATED FUND – GOVERNMENT OF  INDIA OR STATE. </a:t>
            </a:r>
          </a:p>
        </p:txBody>
      </p:sp>
      <p:sp>
        <p:nvSpPr>
          <p:cNvPr id="3" name="Rectangle 2">
            <a:extLst>
              <a:ext uri="{FF2B5EF4-FFF2-40B4-BE49-F238E27FC236}">
                <a16:creationId xmlns:a16="http://schemas.microsoft.com/office/drawing/2014/main" id="{1BC4C635-4DD9-4676-BF32-B7C6355016DE}"/>
              </a:ext>
            </a:extLst>
          </p:cNvPr>
          <p:cNvSpPr/>
          <p:nvPr/>
        </p:nvSpPr>
        <p:spPr>
          <a:xfrm>
            <a:off x="183217" y="2485984"/>
            <a:ext cx="8722905" cy="1765868"/>
          </a:xfrm>
          <a:prstGeom prst="rect">
            <a:avLst/>
          </a:prstGeom>
          <a:noFill/>
        </p:spPr>
        <p:txBody>
          <a:bodyPr wrap="square" lIns="68580" tIns="34290" rIns="68580" bIns="34290">
            <a:spAutoFit/>
          </a:bodyPr>
          <a:lstStyle/>
          <a:p>
            <a:pPr algn="just"/>
            <a:r>
              <a:rPr lang="en-US" sz="2025" b="1" u="sng" dirty="0">
                <a:ln w="0"/>
                <a:solidFill>
                  <a:srgbClr val="0070C0"/>
                </a:solidFill>
                <a:latin typeface="Times New Roman" panose="02020603050405020304" pitchFamily="18" charset="0"/>
                <a:cs typeface="Times New Roman" panose="02020603050405020304" pitchFamily="18" charset="0"/>
              </a:rPr>
              <a:t>ARTICLE 323 : REPORTS OF PUBLIC SERVICE COMMISSION</a:t>
            </a:r>
          </a:p>
          <a:p>
            <a:pPr algn="just"/>
            <a:endParaRPr lang="en-US" sz="2025" b="1" u="sng" dirty="0">
              <a:ln w="0"/>
              <a:solidFill>
                <a:srgbClr val="0070C0"/>
              </a:solidFill>
              <a:latin typeface="Times New Roman" panose="02020603050405020304" pitchFamily="18" charset="0"/>
              <a:cs typeface="Times New Roman" panose="02020603050405020304" pitchFamily="18" charset="0"/>
            </a:endParaRPr>
          </a:p>
          <a:p>
            <a:pPr algn="just"/>
            <a:r>
              <a:rPr lang="en-US" sz="2025" dirty="0">
                <a:ln w="0"/>
                <a:latin typeface="Times New Roman" panose="02020603050405020304" pitchFamily="18" charset="0"/>
                <a:cs typeface="Times New Roman" panose="02020603050405020304" pitchFamily="18" charset="0"/>
              </a:rPr>
              <a:t>*</a:t>
            </a:r>
            <a:r>
              <a:rPr lang="en-US" sz="2025" dirty="0">
                <a:ln w="0"/>
                <a:solidFill>
                  <a:srgbClr val="0070C0"/>
                </a:solidFill>
                <a:latin typeface="Times New Roman" panose="02020603050405020304" pitchFamily="18" charset="0"/>
                <a:cs typeface="Times New Roman" panose="02020603050405020304" pitchFamily="18" charset="0"/>
              </a:rPr>
              <a:t> </a:t>
            </a:r>
            <a:r>
              <a:rPr lang="en-US" sz="1650" dirty="0">
                <a:ln w="0"/>
                <a:latin typeface="Times New Roman" panose="02020603050405020304" pitchFamily="18" charset="0"/>
                <a:cs typeface="Times New Roman" panose="02020603050405020304" pitchFamily="18" charset="0"/>
              </a:rPr>
              <a:t>ANNUAL REPORT OF WORK DONE – COMMISSION – PRESIDENT – COPY – MEMORANDUM EXPLANATION – NO ACCEPTANCE OF UPSC ADVICE.</a:t>
            </a:r>
            <a:endParaRPr lang="en-US" sz="2025" b="1" u="sng" dirty="0">
              <a:ln w="0"/>
              <a:solidFill>
                <a:srgbClr val="0070C0"/>
              </a:solidFill>
              <a:latin typeface="Times New Roman" panose="02020603050405020304" pitchFamily="18" charset="0"/>
              <a:cs typeface="Times New Roman" panose="02020603050405020304" pitchFamily="18" charset="0"/>
            </a:endParaRPr>
          </a:p>
          <a:p>
            <a:pPr algn="just"/>
            <a:endParaRPr lang="en-US" sz="1650" dirty="0">
              <a:ln w="0"/>
              <a:latin typeface="Times New Roman" panose="02020603050405020304" pitchFamily="18" charset="0"/>
              <a:cs typeface="Times New Roman" panose="02020603050405020304" pitchFamily="18" charset="0"/>
            </a:endParaRPr>
          </a:p>
          <a:p>
            <a:pPr marL="257175" indent="-257175" algn="just">
              <a:buFont typeface="Arial" panose="020B0604020202020204" pitchFamily="34" charset="0"/>
              <a:buChar char="•"/>
            </a:pPr>
            <a:endParaRPr lang="en-US" sz="1650" dirty="0">
              <a:ln w="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747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1387078"/>
            <a:ext cx="8229600" cy="857250"/>
          </a:xfrm>
        </p:spPr>
        <p:txBody>
          <a:bodyPr>
            <a:normAutofit/>
          </a:bodyPr>
          <a:lstStyle/>
          <a:p>
            <a:pPr algn="ctr"/>
            <a:r>
              <a:rPr lang="en-US" sz="4950" dirty="0">
                <a:ln w="0"/>
                <a:solidFill>
                  <a:schemeClr val="tx1"/>
                </a:solidFill>
                <a:effectLst>
                  <a:outerShdw blurRad="38100" dist="19050" dir="2700000" algn="tl" rotWithShape="0">
                    <a:schemeClr val="dk1">
                      <a:alpha val="40000"/>
                    </a:schemeClr>
                  </a:outerShdw>
                </a:effectLst>
                <a:latin typeface="Copperplate Gothic Bold" panose="020E0705020206020404" pitchFamily="34" charset="0"/>
              </a:rPr>
              <a:t>Conclusion</a:t>
            </a:r>
            <a:endParaRPr lang="en-IN" sz="4950" dirty="0">
              <a:solidFill>
                <a:schemeClr val="tx1"/>
              </a:solidFill>
              <a:latin typeface="Copperplate Gothic Bold" panose="020E0705020206020404" pitchFamily="34" charset="0"/>
            </a:endParaRPr>
          </a:p>
        </p:txBody>
      </p:sp>
      <p:sp>
        <p:nvSpPr>
          <p:cNvPr id="3" name="Content Placeholder 2"/>
          <p:cNvSpPr>
            <a:spLocks noGrp="1"/>
          </p:cNvSpPr>
          <p:nvPr>
            <p:ph idx="1"/>
          </p:nvPr>
        </p:nvSpPr>
        <p:spPr>
          <a:xfrm>
            <a:off x="846653" y="2558177"/>
            <a:ext cx="7542166" cy="2489202"/>
          </a:xfrm>
        </p:spPr>
        <p:txBody>
          <a:bodyPr>
            <a:normAutofit/>
          </a:bodyPr>
          <a:lstStyle/>
          <a:p>
            <a:r>
              <a:rPr lang="en-US" dirty="0"/>
              <a:t>And for the enjoyment of valuable fundamental rights, firstly we need to obey our fundamental duties seriously, as a law-abiding citizen, and must </a:t>
            </a:r>
            <a:r>
              <a:rPr lang="en-US" dirty="0" err="1"/>
              <a:t>realise</a:t>
            </a:r>
            <a:r>
              <a:rPr lang="en-US" dirty="0"/>
              <a:t> that he has certain duties towards the Nation to achieve the objective of  Part IV-A that is National integrity and respect because as Salmond said,</a:t>
            </a:r>
          </a:p>
          <a:p>
            <a:pPr marL="0" indent="0">
              <a:buNone/>
            </a:pPr>
            <a:endParaRPr lang="en-IN" dirty="0"/>
          </a:p>
        </p:txBody>
      </p:sp>
      <p:sp>
        <p:nvSpPr>
          <p:cNvPr id="4" name="Rectangle 3"/>
          <p:cNvSpPr/>
          <p:nvPr/>
        </p:nvSpPr>
        <p:spPr>
          <a:xfrm>
            <a:off x="176833" y="4925355"/>
            <a:ext cx="9131602" cy="415498"/>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250" b="1" dirty="0">
                <a:ln/>
                <a:solidFill>
                  <a:srgbClr val="FF9933"/>
                </a:solidFill>
                <a:latin typeface="Copperplate Gothic Bold" panose="020E0705020206020404" pitchFamily="34" charset="0"/>
              </a:rPr>
              <a:t>“there can be no right, without a corresponding duty.”</a:t>
            </a:r>
          </a:p>
        </p:txBody>
      </p:sp>
    </p:spTree>
    <p:extLst>
      <p:ext uri="{BB962C8B-B14F-4D97-AF65-F5344CB8AC3E}">
        <p14:creationId xmlns:p14="http://schemas.microsoft.com/office/powerpoint/2010/main" val="385307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9" name="Picture 1"/>
          <p:cNvPicPr>
            <a:picLocks noChangeAspect="1"/>
          </p:cNvPicPr>
          <p:nvPr/>
        </p:nvPicPr>
        <p:blipFill>
          <a:blip r:embed="rId2"/>
          <a:stretch>
            <a:fillRect/>
          </a:stretch>
        </p:blipFill>
        <p:spPr>
          <a:xfrm>
            <a:off x="1142107" y="856580"/>
            <a:ext cx="6859786" cy="4949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vi\Desktop\Man-With-Question-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1229" y="1999878"/>
            <a:ext cx="3584346" cy="35843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7482" y="2628692"/>
            <a:ext cx="2086518" cy="181498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634" y="2628692"/>
            <a:ext cx="2086518" cy="1814985"/>
          </a:xfrm>
          <a:prstGeom prst="rect">
            <a:avLst/>
          </a:prstGeom>
        </p:spPr>
      </p:pic>
    </p:spTree>
    <p:extLst>
      <p:ext uri="{BB962C8B-B14F-4D97-AF65-F5344CB8AC3E}">
        <p14:creationId xmlns:p14="http://schemas.microsoft.com/office/powerpoint/2010/main" val="46223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0.7|0.2|0.4|0.2|0.5|0.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768</TotalTime>
  <Words>7982</Words>
  <Application>Microsoft Office PowerPoint</Application>
  <PresentationFormat>On-screen Show (4:3)</PresentationFormat>
  <Paragraphs>586</Paragraphs>
  <Slides>119</Slides>
  <Notes>24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119</vt:i4>
      </vt:variant>
    </vt:vector>
  </HeadingPairs>
  <TitlesOfParts>
    <vt:vector size="137" baseType="lpstr">
      <vt:lpstr>Aharoni</vt:lpstr>
      <vt:lpstr>Algerian</vt:lpstr>
      <vt:lpstr>-apple-system</vt:lpstr>
      <vt:lpstr>Arial</vt:lpstr>
      <vt:lpstr>Arial Black</vt:lpstr>
      <vt:lpstr>Calibri</vt:lpstr>
      <vt:lpstr>Castellar</vt:lpstr>
      <vt:lpstr>Centaur</vt:lpstr>
      <vt:lpstr>Century</vt:lpstr>
      <vt:lpstr>Century Gothic</vt:lpstr>
      <vt:lpstr>Copperplate Gothic Bold</vt:lpstr>
      <vt:lpstr>Gabriola</vt:lpstr>
      <vt:lpstr>Garamond</vt:lpstr>
      <vt:lpstr>Georgia</vt:lpstr>
      <vt:lpstr>Times New Roman</vt:lpstr>
      <vt:lpstr>Wingdings</vt:lpstr>
      <vt:lpstr>Wingdings 3</vt:lpstr>
      <vt:lpstr>Ion</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DETAILED CONSTITUTION</vt:lpstr>
      <vt:lpstr>PowerPoint Presentation</vt:lpstr>
      <vt:lpstr>PowerPoint Presentation</vt:lpstr>
      <vt:lpstr>FUNDAMENTAL RIGHTS</vt:lpstr>
      <vt:lpstr>PowerPoint Presentation</vt:lpstr>
      <vt:lpstr>DEFINITION </vt:lpstr>
      <vt:lpstr>SIX FUNDAMENTAL RIGHTS</vt:lpstr>
      <vt:lpstr>Right to equality</vt:lpstr>
      <vt:lpstr>Right to equality</vt:lpstr>
      <vt:lpstr>Right to equality</vt:lpstr>
      <vt:lpstr>Right to freedom</vt:lpstr>
      <vt:lpstr>Right to freedom</vt:lpstr>
      <vt:lpstr>Right to freedom</vt:lpstr>
      <vt:lpstr>Right to freedom</vt:lpstr>
      <vt:lpstr>Right against exploitation</vt:lpstr>
      <vt:lpstr>Right against exploitation</vt:lpstr>
      <vt:lpstr>Right to freedom of religion</vt:lpstr>
      <vt:lpstr>Right to freedom of religion</vt:lpstr>
      <vt:lpstr>Cultural &amp; educational Rights </vt:lpstr>
      <vt:lpstr>Cultural &amp; educational Rights </vt:lpstr>
      <vt:lpstr>Right to constitutional remedies</vt:lpstr>
      <vt:lpstr>Right to constitutional remedies5</vt:lpstr>
      <vt:lpstr>PowerPoint Presentation</vt:lpstr>
      <vt:lpstr>FIXED SIZE OF COUNCIL OF MINISTERS</vt:lpstr>
      <vt:lpstr>PowerPoint Presentation</vt:lpstr>
      <vt:lpstr>FEDERAL IN FORM, UNITARY IN SPIRIT</vt:lpstr>
      <vt:lpstr>UNIVERSAL ADULT FRANCHISE</vt:lpstr>
      <vt:lpstr>SECULAR STATE</vt:lpstr>
      <vt:lpstr>LIMITED POWERS OF THE PARLIAMENT </vt:lpstr>
      <vt:lpstr>SINGLE-INTEGRATED JUDICIAL SYSTEM</vt:lpstr>
      <vt:lpstr>INDEPENDENT JUDICIARY</vt:lpstr>
      <vt:lpstr>RULE OF LAW</vt:lpstr>
      <vt:lpstr>SINGLE CITIZENSHIP</vt:lpstr>
      <vt:lpstr>JOINT ELECTORAL SYSTEM</vt:lpstr>
      <vt:lpstr>SPECIAL PROVISIONS</vt:lpstr>
      <vt:lpstr>PowerPoint Presentation</vt:lpstr>
      <vt:lpstr>DIRECTIVE  PRINCIPLES  OF  STATE  POLICY  </vt:lpstr>
      <vt:lpstr>CHARACTERISTICS </vt:lpstr>
      <vt:lpstr>PowerPoint Presentation</vt:lpstr>
      <vt:lpstr>PowerPoint Presentation</vt:lpstr>
      <vt:lpstr>ARTICLE 39 {CERTAIN PRINCIPLES OF POLICY TO BE FOLLOWED BY THE STATE}</vt:lpstr>
      <vt:lpstr>PowerPoint Presentation</vt:lpstr>
      <vt:lpstr>PowerPoint Presentation</vt:lpstr>
      <vt:lpstr>PowerPoint Presentation</vt:lpstr>
      <vt:lpstr>PowerPoint Presentation</vt:lpstr>
      <vt:lpstr>Article 43A {Participation of workers in management of industries}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Amendments</vt:lpstr>
      <vt:lpstr>Criticism</vt:lpstr>
      <vt:lpstr>PowerPoint Presentation</vt:lpstr>
      <vt:lpstr>PowerPoint Presentation</vt:lpstr>
      <vt:lpstr>Fundamental DUTIES  OF  INDIAN CITIZEN</vt:lpstr>
      <vt:lpstr>What are fundamental Duties?</vt:lpstr>
      <vt:lpstr>What are fundamental Duties?</vt:lpstr>
      <vt:lpstr>What are fundamental Duties?</vt:lpstr>
      <vt:lpstr>The Duties</vt:lpstr>
      <vt:lpstr>The Duties</vt:lpstr>
      <vt:lpstr>The Duties</vt:lpstr>
      <vt:lpstr>The Duties</vt:lpstr>
      <vt:lpstr>Importance</vt:lpstr>
      <vt:lpstr>Utility and Significance</vt:lpstr>
      <vt:lpstr>Utility and Significance</vt:lpstr>
      <vt:lpstr>Non-enforceable and non-justiciable nature</vt:lpstr>
      <vt:lpstr>Non-enforceable and non-justiciable nature</vt:lpstr>
      <vt:lpstr>Constitution of India</vt:lpstr>
      <vt:lpstr>PowerPoint Presentation</vt:lpstr>
      <vt:lpstr>PowerPoint Presentation</vt:lpstr>
      <vt:lpstr>Major Parts of the Constitution</vt:lpstr>
      <vt:lpstr>The Fundamental Rights</vt:lpstr>
      <vt:lpstr>Directive Principles of State Policies</vt:lpstr>
      <vt:lpstr>Structure of Union Government</vt:lpstr>
      <vt:lpstr>PowerPoint Presentation</vt:lpstr>
      <vt:lpstr>PowerPoint Presentation</vt:lpstr>
      <vt:lpstr>The Parliament</vt:lpstr>
      <vt:lpstr>The Lok Sabha</vt:lpstr>
      <vt:lpstr>The Rajya Sabha</vt:lpstr>
      <vt:lpstr>PowerPoint Presentation</vt:lpstr>
      <vt:lpstr>Bills</vt:lpstr>
      <vt:lpstr>The Supreme Court of India</vt:lpstr>
      <vt:lpstr>The Supreme Court</vt:lpstr>
      <vt:lpstr>Other Important Officials</vt:lpstr>
      <vt:lpstr>The Attorney General of India </vt:lpstr>
      <vt:lpstr>Governor</vt:lpstr>
      <vt:lpstr>Chief Minister</vt:lpstr>
      <vt:lpstr>PUBLIC SERVICE COMMISSION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Prabodh</dc:creator>
  <cp:lastModifiedBy>prasadkhushbu09@gmail.com</cp:lastModifiedBy>
  <cp:revision>22</cp:revision>
  <dcterms:created xsi:type="dcterms:W3CDTF">2019-08-18T21:00:02Z</dcterms:created>
  <dcterms:modified xsi:type="dcterms:W3CDTF">2026-02-06T07:36:14Z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2019-05-15T00:00:00Z</vt:filetime>
  </property>
  <property fmtid="{D5CDD505-2E9C-101B-9397-08002B2CF9AE}" pid="3" name="LastSaved">
    <vt:filetime>2019-08-18T00:00:00Z</vt:filetime>
  </property>
</Properties>
</file>